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  <p:sldMasterId id="2147483816" r:id="rId2"/>
    <p:sldMasterId id="2147483821" r:id="rId3"/>
    <p:sldMasterId id="2147483823" r:id="rId4"/>
    <p:sldMasterId id="2147483825" r:id="rId5"/>
    <p:sldMasterId id="2147483827" r:id="rId6"/>
  </p:sldMasterIdLst>
  <p:notesMasterIdLst>
    <p:notesMasterId r:id="rId15"/>
  </p:notesMasterIdLst>
  <p:handoutMasterIdLst>
    <p:handoutMasterId r:id="rId16"/>
  </p:handoutMasterIdLst>
  <p:sldIdLst>
    <p:sldId id="310" r:id="rId7"/>
    <p:sldId id="311" r:id="rId8"/>
    <p:sldId id="312" r:id="rId9"/>
    <p:sldId id="313" r:id="rId10"/>
    <p:sldId id="315" r:id="rId11"/>
    <p:sldId id="314" r:id="rId12"/>
    <p:sldId id="317" r:id="rId13"/>
    <p:sldId id="316" r:id="rId14"/>
  </p:sldIdLst>
  <p:sldSz cx="9144000" cy="5143500" type="screen16x9"/>
  <p:notesSz cx="6794500" cy="99314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orient="horz" pos="817" userDrawn="1">
          <p15:clr>
            <a:srgbClr val="A4A3A4"/>
          </p15:clr>
        </p15:guide>
        <p15:guide id="3" orient="horz" pos="100" userDrawn="1">
          <p15:clr>
            <a:srgbClr val="A4A3A4"/>
          </p15:clr>
        </p15:guide>
        <p15:guide id="4" pos="329" userDrawn="1">
          <p15:clr>
            <a:srgbClr val="A4A3A4"/>
          </p15:clr>
        </p15:guide>
        <p15:guide id="5" orient="horz" pos="2868" userDrawn="1">
          <p15:clr>
            <a:srgbClr val="A4A3A4"/>
          </p15:clr>
        </p15:guide>
        <p15:guide id="6">
          <p15:clr>
            <a:srgbClr val="A4A3A4"/>
          </p15:clr>
        </p15:guide>
        <p15:guide id="7" orient="horz">
          <p15:clr>
            <a:srgbClr val="A4A3A4"/>
          </p15:clr>
        </p15:guide>
        <p15:guide id="8" pos="2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5C9"/>
    <a:srgbClr val="2181C9"/>
    <a:srgbClr val="2695D3"/>
    <a:srgbClr val="950026"/>
    <a:srgbClr val="FFFFFF"/>
    <a:srgbClr val="000000"/>
    <a:srgbClr val="22274A"/>
    <a:srgbClr val="858484"/>
    <a:srgbClr val="642C50"/>
    <a:srgbClr val="8FA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83736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60" y="88"/>
      </p:cViewPr>
      <p:guideLst>
        <p:guide orient="horz" pos="3239"/>
        <p:guide orient="horz" pos="817"/>
        <p:guide orient="horz" pos="100"/>
        <p:guide pos="329"/>
        <p:guide orient="horz" pos="2868"/>
        <p:guide/>
        <p:guide orient="horz"/>
        <p:guide pos="2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7465-5915-2B45-933D-1F1760703C04}" type="datetimeFigureOut">
              <a:rPr lang="sv-SE" smtClean="0"/>
              <a:t>2023-09-15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A5CC5-8FEB-CC40-9833-4D7BBDB1E5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8347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B837A-2B5B-45F7-BC47-5D328473C2DB}" type="datetimeFigureOut">
              <a:rPr lang="sv-SE" smtClean="0"/>
              <a:t>2023-09-15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698FF-EA95-4299-BA23-CDCBEDB1FE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787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698FF-EA95-4299-BA23-CDCBEDB1FE4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91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3316223" cy="4551362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1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2" name="Bildobjekt 1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1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3533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8671" cy="4550006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2350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03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rbe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ruta 14"/>
          <p:cNvSpPr txBox="1"/>
          <p:nvPr userDrawn="1"/>
        </p:nvSpPr>
        <p:spPr>
          <a:xfrm>
            <a:off x="204826" y="4725110"/>
            <a:ext cx="1199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smtClean="0">
                <a:solidFill>
                  <a:schemeClr val="tx2"/>
                </a:solidFill>
              </a:rPr>
              <a:t>I samarbete med:</a:t>
            </a:r>
            <a:endParaRPr lang="sv-SE" sz="1000" dirty="0">
              <a:solidFill>
                <a:schemeClr val="tx2"/>
              </a:solidFill>
            </a:endParaRPr>
          </a:p>
        </p:txBody>
      </p:sp>
      <p:sp>
        <p:nvSpPr>
          <p:cNvPr id="10" name="Platshållare för bild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4593"/>
            <a:ext cx="9144000" cy="4266121"/>
          </a:xfrm>
        </p:spPr>
        <p:txBody>
          <a:bodyPr tIns="74880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sv-SE" dirty="0" smtClean="0"/>
              <a:t>Infoga bildobjekt genom att klicka på bildsymbolen.</a:t>
            </a:r>
          </a:p>
        </p:txBody>
      </p:sp>
      <p:sp>
        <p:nvSpPr>
          <p:cNvPr id="17" name="Rektangel 16"/>
          <p:cNvSpPr/>
          <p:nvPr userDrawn="1"/>
        </p:nvSpPr>
        <p:spPr>
          <a:xfrm>
            <a:off x="9363566" y="0"/>
            <a:ext cx="2499653" cy="3419999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ruta 17"/>
          <p:cNvSpPr txBox="1"/>
          <p:nvPr userDrawn="1"/>
        </p:nvSpPr>
        <p:spPr>
          <a:xfrm>
            <a:off x="9467937" y="270178"/>
            <a:ext cx="2283594" cy="304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rgbClr val="FFFFFF"/>
                </a:solidFill>
              </a:rPr>
              <a:t>Bild för presentation av samarbeten. Placeras </a:t>
            </a:r>
            <a:r>
              <a:rPr lang="sv-SE" sz="1200" baseline="0" dirty="0" smtClean="0">
                <a:solidFill>
                  <a:srgbClr val="FFFFFF"/>
                </a:solidFill>
              </a:rPr>
              <a:t>i början av presentationen.</a:t>
            </a:r>
          </a:p>
          <a:p>
            <a:r>
              <a:rPr lang="sv-SE" sz="1200" baseline="0" dirty="0" smtClean="0">
                <a:solidFill>
                  <a:srgbClr val="FFFFFF"/>
                </a:solidFill>
              </a:rPr>
              <a:t>Samarbetspartners logotyper läggs i det vita bottenbandet och visas endast på denna bild. Lägg till en logotyp genom att skapa en bildruta och montera logotypen i den.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Välj bild själv. Gör så här: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L</a:t>
            </a:r>
            <a:r>
              <a:rPr lang="sv-SE" sz="1200" dirty="0" smtClean="0">
                <a:solidFill>
                  <a:schemeClr val="bg1"/>
                </a:solidFill>
              </a:rPr>
              <a:t>ägg</a:t>
            </a:r>
            <a:r>
              <a:rPr lang="sv-SE" sz="1200" baseline="0" dirty="0" smtClean="0">
                <a:solidFill>
                  <a:schemeClr val="bg1"/>
                </a:solidFill>
              </a:rPr>
              <a:t> in ett foto genom att klicka på bildsymbolen.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Placera fotot längst bak genom att högerklicka och välj Ordna/Placera längst bak. </a:t>
            </a:r>
          </a:p>
        </p:txBody>
      </p:sp>
      <p:sp>
        <p:nvSpPr>
          <p:cNvPr id="11" name="Platshållare för text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4595"/>
            <a:ext cx="9144000" cy="1979998"/>
          </a:xfrm>
          <a:solidFill>
            <a:schemeClr val="bg1">
              <a:alpha val="80000"/>
            </a:schemeClr>
          </a:solidFill>
        </p:spPr>
        <p:txBody>
          <a:bodyPr lIns="504000" tIns="93600" anchor="ctr">
            <a:no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>
                <a:solidFill>
                  <a:srgbClr val="2181C9"/>
                </a:solidFill>
              </a:defRPr>
            </a:lvl2pPr>
            <a:lvl3pPr marL="914400" indent="0">
              <a:buNone/>
              <a:defRPr sz="2800">
                <a:solidFill>
                  <a:srgbClr val="2181C9"/>
                </a:solidFill>
              </a:defRPr>
            </a:lvl3pPr>
            <a:lvl4pPr marL="1371600" indent="0">
              <a:buNone/>
              <a:defRPr sz="2800">
                <a:solidFill>
                  <a:srgbClr val="2181C9"/>
                </a:solidFill>
              </a:defRPr>
            </a:lvl4pPr>
            <a:lvl5pPr marL="1828800" indent="0">
              <a:buNone/>
              <a:defRPr sz="2800">
                <a:solidFill>
                  <a:srgbClr val="2181C9"/>
                </a:solidFill>
              </a:defRPr>
            </a:lvl5pPr>
          </a:lstStyle>
          <a:p>
            <a:pPr lvl="0"/>
            <a:r>
              <a:rPr lang="sv-SE" dirty="0" smtClean="0"/>
              <a:t>Plats för namn på projekt</a:t>
            </a:r>
            <a:endParaRPr lang="sv-SE" dirty="0"/>
          </a:p>
        </p:txBody>
      </p:sp>
      <p:sp>
        <p:nvSpPr>
          <p:cNvPr id="8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891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bild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4593"/>
            <a:ext cx="9144000" cy="4266121"/>
          </a:xfrm>
        </p:spPr>
        <p:txBody>
          <a:bodyPr tIns="74880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sv-SE" dirty="0" smtClean="0"/>
              <a:t>Infoga bildobjekt genom att klicka på bildsymbolen.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726"/>
            <a:ext cx="9144000" cy="1135062"/>
          </a:xfr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lIns="504000" tIns="9360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rgbClr val="2181C9"/>
                </a:solidFill>
              </a:defRPr>
            </a:lvl2pPr>
            <a:lvl3pPr marL="914400" indent="0">
              <a:buNone/>
              <a:defRPr sz="2800">
                <a:solidFill>
                  <a:srgbClr val="2181C9"/>
                </a:solidFill>
              </a:defRPr>
            </a:lvl3pPr>
            <a:lvl4pPr marL="1371600" indent="0">
              <a:buNone/>
              <a:defRPr sz="2800">
                <a:solidFill>
                  <a:srgbClr val="2181C9"/>
                </a:solidFill>
              </a:defRPr>
            </a:lvl4pPr>
            <a:lvl5pPr marL="1828800" indent="0">
              <a:buNone/>
              <a:defRPr sz="2800">
                <a:solidFill>
                  <a:srgbClr val="2181C9"/>
                </a:solidFill>
              </a:defRPr>
            </a:lvl5pPr>
          </a:lstStyle>
          <a:p>
            <a:pPr lvl="0"/>
            <a:r>
              <a:rPr lang="sv-SE" dirty="0" smtClean="0"/>
              <a:t>Plats för rubrik</a:t>
            </a:r>
            <a:endParaRPr lang="sv-SE" dirty="0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3791712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7"/>
            <a:ext cx="199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Kapitelsida (finns med</a:t>
            </a:r>
            <a:r>
              <a:rPr lang="sv-SE" sz="1200" baseline="0" dirty="0" smtClean="0">
                <a:solidFill>
                  <a:schemeClr val="bg1"/>
                </a:solidFill>
              </a:rPr>
              <a:t> blå och vit bård)</a:t>
            </a:r>
            <a:r>
              <a:rPr lang="sv-SE" sz="1200" dirty="0" smtClean="0">
                <a:solidFill>
                  <a:schemeClr val="bg1"/>
                </a:solidFill>
              </a:rPr>
              <a:t>;</a:t>
            </a:r>
            <a:r>
              <a:rPr lang="sv-SE" sz="1200" baseline="0" dirty="0" smtClean="0">
                <a:solidFill>
                  <a:schemeClr val="bg1"/>
                </a:solidFill>
              </a:rPr>
              <a:t> kan användas som avdelare i en presentation, t ex vid ett nytt avsnitt.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Välj bild själv. Gör så här: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L</a:t>
            </a:r>
            <a:r>
              <a:rPr lang="sv-SE" sz="1200" dirty="0" smtClean="0">
                <a:solidFill>
                  <a:schemeClr val="bg1"/>
                </a:solidFill>
              </a:rPr>
              <a:t>ägg</a:t>
            </a:r>
            <a:r>
              <a:rPr lang="sv-SE" sz="1200" baseline="0" dirty="0" smtClean="0">
                <a:solidFill>
                  <a:schemeClr val="bg1"/>
                </a:solidFill>
              </a:rPr>
              <a:t> in ett foto genom att klicka på bildsymbolen.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Placera fotot längst bak genom att högerklicka och välj Ordna/Placera längst bak.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Mittbården kan flyttas uppåt och nedåt eller breddas vid behov.</a:t>
            </a:r>
            <a:endParaRPr lang="sv-SE" sz="1200" dirty="0">
              <a:solidFill>
                <a:schemeClr val="bg1"/>
              </a:solidFill>
            </a:endParaRPr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5904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bild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55449"/>
            <a:ext cx="9144000" cy="4275265"/>
          </a:xfrm>
        </p:spPr>
        <p:txBody>
          <a:bodyPr tIns="74880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sv-SE" dirty="0" smtClean="0"/>
              <a:t>Infoga bildobjekt genom att klicka på bildsymbolen.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1250"/>
            <a:ext cx="9144000" cy="1135062"/>
          </a:xfrm>
          <a:solidFill>
            <a:schemeClr val="bg1">
              <a:alpha val="80000"/>
            </a:schemeClr>
          </a:solidFill>
        </p:spPr>
        <p:txBody>
          <a:bodyPr lIns="504000" tIns="93600">
            <a:no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>
                <a:solidFill>
                  <a:srgbClr val="2181C9"/>
                </a:solidFill>
              </a:defRPr>
            </a:lvl2pPr>
            <a:lvl3pPr marL="914400" indent="0">
              <a:buNone/>
              <a:defRPr sz="2800">
                <a:solidFill>
                  <a:srgbClr val="2181C9"/>
                </a:solidFill>
              </a:defRPr>
            </a:lvl3pPr>
            <a:lvl4pPr marL="1371600" indent="0">
              <a:buNone/>
              <a:defRPr sz="2800">
                <a:solidFill>
                  <a:srgbClr val="2181C9"/>
                </a:solidFill>
              </a:defRPr>
            </a:lvl4pPr>
            <a:lvl5pPr marL="1828800" indent="0">
              <a:buNone/>
              <a:defRPr sz="2800">
                <a:solidFill>
                  <a:srgbClr val="2181C9"/>
                </a:solidFill>
              </a:defRPr>
            </a:lvl5pPr>
          </a:lstStyle>
          <a:p>
            <a:pPr lvl="0"/>
            <a:r>
              <a:rPr lang="sv-SE" dirty="0" smtClean="0"/>
              <a:t>Plats för rubrik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9363566" y="0"/>
            <a:ext cx="2499653" cy="3816096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ruta 9"/>
          <p:cNvSpPr txBox="1"/>
          <p:nvPr userDrawn="1"/>
        </p:nvSpPr>
        <p:spPr>
          <a:xfrm>
            <a:off x="9606774" y="270177"/>
            <a:ext cx="199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Kapitelsida (finns med</a:t>
            </a:r>
            <a:r>
              <a:rPr lang="sv-SE" sz="1200" baseline="0" dirty="0" smtClean="0">
                <a:solidFill>
                  <a:schemeClr val="bg1"/>
                </a:solidFill>
              </a:rPr>
              <a:t> blå och vit bård)</a:t>
            </a:r>
            <a:r>
              <a:rPr lang="sv-SE" sz="1200" dirty="0" smtClean="0">
                <a:solidFill>
                  <a:schemeClr val="bg1"/>
                </a:solidFill>
              </a:rPr>
              <a:t>;</a:t>
            </a:r>
            <a:r>
              <a:rPr lang="sv-SE" sz="1200" baseline="0" dirty="0" smtClean="0">
                <a:solidFill>
                  <a:schemeClr val="bg1"/>
                </a:solidFill>
              </a:rPr>
              <a:t> kan användas som avdelare i en presentation, t ex vid ett nytt avsnitt. Välj bild själv. Gör så här: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L</a:t>
            </a:r>
            <a:r>
              <a:rPr lang="sv-SE" sz="1200" dirty="0" smtClean="0">
                <a:solidFill>
                  <a:schemeClr val="bg1"/>
                </a:solidFill>
              </a:rPr>
              <a:t>ägg</a:t>
            </a:r>
            <a:r>
              <a:rPr lang="sv-SE" sz="1200" baseline="0" dirty="0" smtClean="0">
                <a:solidFill>
                  <a:schemeClr val="bg1"/>
                </a:solidFill>
              </a:rPr>
              <a:t> in ett foto genom att klicka på bildsymbolen.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Placera fotot längst bak genom att högerklicka och välja Ordna/Placera längst bak. </a:t>
            </a: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Mittbården kan flyttas uppåt och nedåt eller breddas vid behov.</a:t>
            </a:r>
            <a:endParaRPr lang="sv-SE" sz="1200" dirty="0">
              <a:solidFill>
                <a:schemeClr val="bg1"/>
              </a:solidFill>
            </a:endParaRPr>
          </a:p>
        </p:txBody>
      </p:sp>
      <p:sp>
        <p:nvSpPr>
          <p:cNvPr id="8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6281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359510" y="205979"/>
            <a:ext cx="4906229" cy="85725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1" hasCustomPrompt="1"/>
          </p:nvPr>
        </p:nvSpPr>
        <p:spPr>
          <a:xfrm>
            <a:off x="5346701" y="158751"/>
            <a:ext cx="3797300" cy="43926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sv-SE" dirty="0" smtClean="0"/>
              <a:t>Plats för utfallande bild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921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ej 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1" hasCustomPrompt="1"/>
          </p:nvPr>
        </p:nvSpPr>
        <p:spPr>
          <a:xfrm>
            <a:off x="5346703" y="1063230"/>
            <a:ext cx="3340099" cy="348813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sv-SE" dirty="0" smtClean="0"/>
              <a:t>Plats för bild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4244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 1 punkt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1" y="1200152"/>
            <a:ext cx="5928168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18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1600">
                <a:solidFill>
                  <a:srgbClr val="2181C9"/>
                </a:solidFill>
              </a:defRPr>
            </a:lvl2pPr>
            <a:lvl3pPr marL="824400" indent="-198000">
              <a:buFont typeface="Arial" charset="0"/>
              <a:buChar char="•"/>
              <a:defRPr sz="14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4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dirty="0" smtClean="0"/>
              <a:t>Redigera format för bakgrundstext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20891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1" hasCustomPrompt="1"/>
          </p:nvPr>
        </p:nvSpPr>
        <p:spPr>
          <a:xfrm>
            <a:off x="457202" y="1063230"/>
            <a:ext cx="3340099" cy="348813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sv-SE" dirty="0" smtClean="0"/>
              <a:t>Plats </a:t>
            </a:r>
            <a:r>
              <a:rPr lang="sv-SE" smtClean="0"/>
              <a:t>för bild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/>
          </p:nvPr>
        </p:nvSpPr>
        <p:spPr>
          <a:xfrm>
            <a:off x="4089492" y="1201301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66557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3" name="Rektangel 2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5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10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11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3991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3" name="Rektangel 2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9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12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8723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377184" cy="4551363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1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lt1"/>
              </a:solidFill>
            </a:endParaRPr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0" name="Bildobjekt 9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2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17196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rgbClr val="642C5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ubrik 1"/>
          <p:cNvSpPr>
            <a:spLocks noGrp="1"/>
          </p:cNvSpPr>
          <p:nvPr>
            <p:ph type="title" hasCustomPrompt="1"/>
          </p:nvPr>
        </p:nvSpPr>
        <p:spPr>
          <a:xfrm>
            <a:off x="386152" y="205979"/>
            <a:ext cx="8300648" cy="85725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13" name="Rektangel 12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rgbClr val="642C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15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1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27983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ektangel 3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rgbClr val="858484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386152" y="205979"/>
            <a:ext cx="8300648" cy="85725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6" name="Rektangel 5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rgbClr val="8584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8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3352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ektangel 3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rgbClr val="22274A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386152" y="205979"/>
            <a:ext cx="8300648" cy="85725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6" name="Rektangel 5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rgbClr val="2227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8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8232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och faktarut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ektangel 3"/>
          <p:cNvSpPr/>
          <p:nvPr userDrawn="1"/>
        </p:nvSpPr>
        <p:spPr>
          <a:xfrm>
            <a:off x="5346304" y="1625316"/>
            <a:ext cx="3797696" cy="2926048"/>
          </a:xfrm>
          <a:prstGeom prst="rect">
            <a:avLst/>
          </a:prstGeom>
          <a:solidFill>
            <a:srgbClr val="9500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386152" y="205979"/>
            <a:ext cx="8300648" cy="85725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6" name="Rektangel 5"/>
          <p:cNvSpPr/>
          <p:nvPr userDrawn="1"/>
        </p:nvSpPr>
        <p:spPr>
          <a:xfrm>
            <a:off x="5346304" y="1190626"/>
            <a:ext cx="3797696" cy="434690"/>
          </a:xfrm>
          <a:prstGeom prst="rect">
            <a:avLst/>
          </a:prstGeom>
          <a:solidFill>
            <a:srgbClr val="9500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Platshållare för text 4"/>
          <p:cNvSpPr>
            <a:spLocks noGrp="1"/>
          </p:cNvSpPr>
          <p:nvPr>
            <p:ph type="body" sz="quarter" idx="11" hasCustomPrompt="1"/>
          </p:nvPr>
        </p:nvSpPr>
        <p:spPr>
          <a:xfrm>
            <a:off x="5443884" y="1208168"/>
            <a:ext cx="3216275" cy="2397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Rubrik faktaruta</a:t>
            </a:r>
            <a:endParaRPr lang="sv-SE" dirty="0"/>
          </a:p>
        </p:txBody>
      </p:sp>
      <p:sp>
        <p:nvSpPr>
          <p:cNvPr id="8" name="Platshållare för text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6098" y="1744134"/>
            <a:ext cx="3480331" cy="22703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Innehåll faktaruta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578269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11581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idx="1"/>
          </p:nvPr>
        </p:nvSpPr>
        <p:spPr>
          <a:xfrm>
            <a:off x="457200" y="1200154"/>
            <a:ext cx="8229600" cy="327599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992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 2-sp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sv-SE" dirty="0" smtClean="0"/>
              <a:t>Rubrik 32pkt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/>
          </p:nvPr>
        </p:nvSpPr>
        <p:spPr>
          <a:xfrm>
            <a:off x="457203" y="1200152"/>
            <a:ext cx="4067996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0"/>
          </p:nvPr>
        </p:nvSpPr>
        <p:spPr>
          <a:xfrm>
            <a:off x="4618804" y="1200152"/>
            <a:ext cx="4067996" cy="3275994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12000" indent="-234000">
              <a:buFont typeface="Lucida Grande"/>
              <a:buChar char="–"/>
              <a:defRPr sz="2200">
                <a:solidFill>
                  <a:schemeClr val="tx2"/>
                </a:solidFill>
              </a:defRPr>
            </a:lvl2pPr>
            <a:lvl3pPr marL="824400" indent="-198000">
              <a:buFont typeface="Arial" charset="0"/>
              <a:buChar char="•"/>
              <a:defRPr sz="2000">
                <a:solidFill>
                  <a:schemeClr val="tx2"/>
                </a:solidFill>
              </a:defRPr>
            </a:lvl3pPr>
            <a:lvl4pPr marL="1065600" indent="-198000">
              <a:buFont typeface="Lucida Grande"/>
              <a:buChar char="–"/>
              <a:defRPr sz="1800">
                <a:solidFill>
                  <a:schemeClr val="tx2"/>
                </a:solidFill>
              </a:defRPr>
            </a:lvl4pPr>
            <a:lvl5pPr marL="1270800" indent="-198000">
              <a:buFont typeface="Lucida Grande"/>
              <a:buChar char="»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8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4363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Helsidesbild Svar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6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Helsidesbild Vit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19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0935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993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77184" cy="4547616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1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0" name="Bildobjekt 9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2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6796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7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8678" y="655017"/>
            <a:ext cx="4452971" cy="33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" y="1"/>
            <a:ext cx="3310637" cy="4553712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-1" y="2351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sp>
        <p:nvSpPr>
          <p:cNvPr id="10" name="textruta 9"/>
          <p:cNvSpPr txBox="1"/>
          <p:nvPr userDrawn="1"/>
        </p:nvSpPr>
        <p:spPr>
          <a:xfrm>
            <a:off x="103188" y="4366697"/>
            <a:ext cx="206332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" dirty="0" smtClean="0">
                <a:solidFill>
                  <a:schemeClr val="tx1"/>
                </a:solidFill>
              </a:rPr>
              <a:t>Foto: </a:t>
            </a:r>
            <a:r>
              <a:rPr lang="sv-SE" sz="400" dirty="0" err="1" smtClean="0">
                <a:solidFill>
                  <a:schemeClr val="tx1"/>
                </a:solidFill>
              </a:rPr>
              <a:t>iStockPhoto</a:t>
            </a:r>
            <a:endParaRPr lang="sv-SE" sz="400" dirty="0">
              <a:solidFill>
                <a:schemeClr val="tx1"/>
              </a:solidFill>
            </a:endParaRPr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1560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" y="2"/>
            <a:ext cx="3310637" cy="4553711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-1" y="2350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sp>
        <p:nvSpPr>
          <p:cNvPr id="10" name="textruta 9"/>
          <p:cNvSpPr txBox="1"/>
          <p:nvPr userDrawn="1"/>
        </p:nvSpPr>
        <p:spPr>
          <a:xfrm>
            <a:off x="103188" y="4366697"/>
            <a:ext cx="206332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" dirty="0" smtClean="0">
                <a:solidFill>
                  <a:schemeClr val="tx1"/>
                </a:solidFill>
              </a:rPr>
              <a:t>Foto: Försvarsmakten/</a:t>
            </a:r>
            <a:r>
              <a:rPr lang="sv-SE" sz="400" dirty="0" err="1" smtClean="0">
                <a:solidFill>
                  <a:schemeClr val="tx1"/>
                </a:solidFill>
              </a:rPr>
              <a:t>KiimSvensson</a:t>
            </a:r>
            <a:endParaRPr lang="sv-SE" sz="400" dirty="0">
              <a:solidFill>
                <a:schemeClr val="tx1"/>
              </a:solidFill>
            </a:endParaRPr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60142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" y="2"/>
            <a:ext cx="3310636" cy="4553711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-1" y="2350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sp>
        <p:nvSpPr>
          <p:cNvPr id="10" name="textruta 9"/>
          <p:cNvSpPr txBox="1"/>
          <p:nvPr userDrawn="1"/>
        </p:nvSpPr>
        <p:spPr>
          <a:xfrm>
            <a:off x="103188" y="4366697"/>
            <a:ext cx="206332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" dirty="0" smtClean="0">
                <a:solidFill>
                  <a:schemeClr val="tx1"/>
                </a:solidFill>
              </a:rPr>
              <a:t>Foto: Försvarsmakten/Johan Lundahl</a:t>
            </a:r>
            <a:endParaRPr lang="sv-SE" sz="400" dirty="0">
              <a:solidFill>
                <a:schemeClr val="tx1"/>
              </a:solidFill>
            </a:endParaRPr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558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415"/>
            <a:ext cx="3603243" cy="4572000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2350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5222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03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1" y="0"/>
            <a:ext cx="3478524" cy="4551364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0" y="2350"/>
            <a:ext cx="3247672" cy="4551363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 userDrawn="1"/>
        </p:nvSpPr>
        <p:spPr>
          <a:xfrm>
            <a:off x="3247672" y="1"/>
            <a:ext cx="5896328" cy="4551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6"/>
          <p:cNvSpPr/>
          <p:nvPr userDrawn="1"/>
        </p:nvSpPr>
        <p:spPr>
          <a:xfrm>
            <a:off x="9363566" y="0"/>
            <a:ext cx="2499653" cy="238125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7"/>
          <p:cNvSpPr txBox="1"/>
          <p:nvPr userDrawn="1"/>
        </p:nvSpPr>
        <p:spPr>
          <a:xfrm>
            <a:off x="9606774" y="270178"/>
            <a:ext cx="199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err="1" smtClean="0">
                <a:solidFill>
                  <a:srgbClr val="FFFFFF"/>
                </a:solidFill>
              </a:rPr>
              <a:t>Startbild</a:t>
            </a:r>
            <a:r>
              <a:rPr lang="sv-SE" sz="1200" dirty="0" smtClean="0">
                <a:solidFill>
                  <a:srgbClr val="FFFFFF"/>
                </a:solidFill>
              </a:rPr>
              <a:t> med låst stillebenbild. Finns 10 olika varianter i mallen.</a:t>
            </a:r>
            <a:endParaRPr lang="sv-SE" sz="1200" dirty="0">
              <a:solidFill>
                <a:srgbClr val="FFFFFF"/>
              </a:solidFill>
            </a:endParaRPr>
          </a:p>
        </p:txBody>
      </p:sp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6640" y="1493696"/>
            <a:ext cx="5198392" cy="239077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smtClean="0"/>
              <a:t>Plats för presentationsrubrik</a:t>
            </a:r>
            <a:endParaRPr lang="sv-SE" dirty="0"/>
          </a:p>
        </p:txBody>
      </p:sp>
      <p:pic>
        <p:nvPicPr>
          <p:cNvPr id="11" name="Bildobjekt 10" descr="Pil_vi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43" y="1261907"/>
            <a:ext cx="2412000" cy="1965333"/>
          </a:xfrm>
          <a:prstGeom prst="rect">
            <a:avLst/>
          </a:prstGeom>
        </p:spPr>
      </p:pic>
      <p:sp>
        <p:nvSpPr>
          <p:cNvPr id="1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603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86152" y="205979"/>
            <a:ext cx="83006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27599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pic>
        <p:nvPicPr>
          <p:cNvPr id="12" name="Bildobjekt 11" descr="Logo_rgb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4521247"/>
            <a:ext cx="727690" cy="578513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0" y="0"/>
            <a:ext cx="9144000" cy="12192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/>
          <p:cNvSpPr/>
          <p:nvPr/>
        </p:nvSpPr>
        <p:spPr>
          <a:xfrm>
            <a:off x="0" y="114334"/>
            <a:ext cx="9144000" cy="51482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6131524" y="467435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F5DA1-46C7-5849-9D06-8A1E4BBAA64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521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4" r:id="rId2"/>
    <p:sldLayoutId id="2147483775" r:id="rId3"/>
    <p:sldLayoutId id="2147483776" r:id="rId4"/>
    <p:sldLayoutId id="2147483755" r:id="rId5"/>
    <p:sldLayoutId id="2147483782" r:id="rId6"/>
    <p:sldLayoutId id="2147483783" r:id="rId7"/>
    <p:sldLayoutId id="2147483830" r:id="rId8"/>
    <p:sldLayoutId id="2147483831" r:id="rId9"/>
    <p:sldLayoutId id="2147483832" r:id="rId10"/>
    <p:sldLayoutId id="2147483784" r:id="rId11"/>
    <p:sldLayoutId id="2147483762" r:id="rId12"/>
    <p:sldLayoutId id="2147483763" r:id="rId13"/>
    <p:sldLayoutId id="2147483764" r:id="rId14"/>
    <p:sldLayoutId id="2147483778" r:id="rId15"/>
    <p:sldLayoutId id="2147483780" r:id="rId16"/>
    <p:sldLayoutId id="2147483779" r:id="rId17"/>
    <p:sldLayoutId id="2147483765" r:id="rId18"/>
    <p:sldLayoutId id="2147483766" r:id="rId19"/>
    <p:sldLayoutId id="2147483833" r:id="rId20"/>
    <p:sldLayoutId id="2147483834" r:id="rId21"/>
    <p:sldLayoutId id="2147483835" r:id="rId22"/>
    <p:sldLayoutId id="2147483836" r:id="rId23"/>
    <p:sldLayoutId id="2147483767" r:id="rId24"/>
    <p:sldLayoutId id="2147483770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2181C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181C9"/>
          </a:solidFill>
          <a:latin typeface="+mn-lt"/>
          <a:ea typeface="+mn-ea"/>
          <a:cs typeface="+mn-cs"/>
        </a:defRPr>
      </a:lvl1pPr>
      <a:lvl2pPr marL="612000" indent="-248400" algn="l" defTabSz="457200" rtl="0" eaLnBrk="1" latinLnBrk="0" hangingPunct="1">
        <a:spcBef>
          <a:spcPct val="20000"/>
        </a:spcBef>
        <a:buFont typeface="Lucida Grande"/>
        <a:buChar char="–"/>
        <a:defRPr sz="2200" kern="1200">
          <a:solidFill>
            <a:srgbClr val="2181C9"/>
          </a:solidFill>
          <a:latin typeface="+mn-lt"/>
          <a:ea typeface="+mn-ea"/>
          <a:cs typeface="+mn-cs"/>
        </a:defRPr>
      </a:lvl2pPr>
      <a:lvl3pPr marL="8928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1134000" indent="-228600" algn="l" defTabSz="457200" rtl="0" eaLnBrk="1" latinLnBrk="0" hangingPunct="1">
        <a:spcBef>
          <a:spcPct val="20000"/>
        </a:spcBef>
        <a:buFont typeface="Arial"/>
        <a:buChar char="–"/>
        <a:defRPr sz="180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375200" indent="-228600" algn="l" defTabSz="457200" rtl="0" eaLnBrk="1" latinLnBrk="0" hangingPunct="1">
        <a:spcBef>
          <a:spcPct val="20000"/>
        </a:spcBef>
        <a:buFont typeface="Lucida Grande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12192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/>
          <p:cNvSpPr/>
          <p:nvPr/>
        </p:nvSpPr>
        <p:spPr>
          <a:xfrm>
            <a:off x="0" y="114334"/>
            <a:ext cx="9144000" cy="51482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0758" y="4635109"/>
            <a:ext cx="496921" cy="355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/>
          <p:cNvSpPr/>
          <p:nvPr/>
        </p:nvSpPr>
        <p:spPr>
          <a:xfrm>
            <a:off x="9363566" y="0"/>
            <a:ext cx="2499653" cy="3791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ruta 10"/>
          <p:cNvSpPr txBox="1"/>
          <p:nvPr/>
        </p:nvSpPr>
        <p:spPr>
          <a:xfrm>
            <a:off x="9606774" y="270177"/>
            <a:ext cx="19997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Helsidesfoto</a:t>
            </a:r>
            <a:r>
              <a:rPr lang="sv-SE" sz="1200" baseline="0" dirty="0" smtClean="0">
                <a:solidFill>
                  <a:schemeClr val="bg1"/>
                </a:solidFill>
              </a:rPr>
              <a:t> med svart logotyp. Används till foton med ljus bakgrund.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Byt bild så här: Högerklicka på bilden, välj ”Formatera bakgrund”, välj ”Bild eller struktur”, klicka på ”Bild från fil” och välj sen det foto du vill använda.</a:t>
            </a:r>
          </a:p>
        </p:txBody>
      </p:sp>
    </p:spTree>
    <p:extLst>
      <p:ext uri="{BB962C8B-B14F-4D97-AF65-F5344CB8AC3E}">
        <p14:creationId xmlns:p14="http://schemas.microsoft.com/office/powerpoint/2010/main" val="358213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9144000" cy="12192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/>
          <p:cNvSpPr/>
          <p:nvPr/>
        </p:nvSpPr>
        <p:spPr>
          <a:xfrm>
            <a:off x="0" y="114334"/>
            <a:ext cx="9144000" cy="51482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O:\Uppdrag\FOI\FOI1602 PPT grundmall\AD\BILD\FOI_logo_vi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5885" y="4635109"/>
            <a:ext cx="506667" cy="355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ktangel 6"/>
          <p:cNvSpPr/>
          <p:nvPr/>
        </p:nvSpPr>
        <p:spPr>
          <a:xfrm>
            <a:off x="9363566" y="0"/>
            <a:ext cx="2499653" cy="3791712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ruta 10"/>
          <p:cNvSpPr txBox="1"/>
          <p:nvPr/>
        </p:nvSpPr>
        <p:spPr>
          <a:xfrm>
            <a:off x="9606774" y="270177"/>
            <a:ext cx="19997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Helsidesfoto</a:t>
            </a:r>
            <a:r>
              <a:rPr lang="sv-SE" sz="1200" baseline="0" dirty="0" smtClean="0">
                <a:solidFill>
                  <a:schemeClr val="bg1"/>
                </a:solidFill>
              </a:rPr>
              <a:t> med vit logotyp. Används till foton med mörk bakgrund.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Byt bild så här: Högerklicka på bilden, välj ”Formatera bakgrund”, välj ”Bild eller struktur”, klicka på ”Bild från fil” och välj sen det foto du vill använda.</a:t>
            </a:r>
          </a:p>
        </p:txBody>
      </p:sp>
    </p:spTree>
    <p:extLst>
      <p:ext uri="{BB962C8B-B14F-4D97-AF65-F5344CB8AC3E}">
        <p14:creationId xmlns:p14="http://schemas.microsoft.com/office/powerpoint/2010/main" val="93737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95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/>
        </p:nvSpPr>
        <p:spPr>
          <a:xfrm>
            <a:off x="9363566" y="-1"/>
            <a:ext cx="2499653" cy="2248309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ruta 12"/>
          <p:cNvSpPr txBox="1"/>
          <p:nvPr/>
        </p:nvSpPr>
        <p:spPr>
          <a:xfrm>
            <a:off x="9606774" y="270178"/>
            <a:ext cx="19997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Helsidesbild med blå bakgrund. Används som</a:t>
            </a:r>
            <a:r>
              <a:rPr lang="sv-SE" sz="1200" baseline="0" dirty="0" smtClean="0">
                <a:solidFill>
                  <a:schemeClr val="bg1"/>
                </a:solidFill>
              </a:rPr>
              <a:t> avdelare i presentationen exempelvis för övergripande budskap.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Det går bra att öka storleken på rubriken om du vill skapa ett kraftigare intryck.</a:t>
            </a:r>
          </a:p>
        </p:txBody>
      </p:sp>
      <p:sp>
        <p:nvSpPr>
          <p:cNvPr id="14" name="Rektangel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6" name="Picture 2" descr="O:\Uppdrag\FOI\FOI1602 PPT grundmall\AD\BILD\FOI_logo_vi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5885" y="4635109"/>
            <a:ext cx="506667" cy="355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atshållare för rubrik 1"/>
          <p:cNvSpPr>
            <a:spLocks noGrp="1"/>
          </p:cNvSpPr>
          <p:nvPr>
            <p:ph type="title"/>
          </p:nvPr>
        </p:nvSpPr>
        <p:spPr>
          <a:xfrm>
            <a:off x="992116" y="909215"/>
            <a:ext cx="769468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768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 (rubriker)"/>
          <a:ea typeface="+mj-ea"/>
          <a:cs typeface="Arial (rubriker)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0"/>
            <a:ext cx="9144000" cy="12192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/>
          <p:cNvSpPr/>
          <p:nvPr/>
        </p:nvSpPr>
        <p:spPr>
          <a:xfrm>
            <a:off x="0" y="114334"/>
            <a:ext cx="9144000" cy="51482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0758" y="282493"/>
            <a:ext cx="496921" cy="355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ktangel 11"/>
          <p:cNvSpPr/>
          <p:nvPr/>
        </p:nvSpPr>
        <p:spPr>
          <a:xfrm>
            <a:off x="9363566" y="0"/>
            <a:ext cx="2499653" cy="3791712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ruta 12"/>
          <p:cNvSpPr txBox="1"/>
          <p:nvPr/>
        </p:nvSpPr>
        <p:spPr>
          <a:xfrm>
            <a:off x="9606774" y="270177"/>
            <a:ext cx="199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 smtClean="0">
                <a:solidFill>
                  <a:schemeClr val="bg1"/>
                </a:solidFill>
              </a:rPr>
              <a:t>Helsidesfoto</a:t>
            </a:r>
            <a:r>
              <a:rPr lang="sv-SE" sz="1200" baseline="0" dirty="0" smtClean="0">
                <a:solidFill>
                  <a:schemeClr val="bg1"/>
                </a:solidFill>
              </a:rPr>
              <a:t> med svart logotyp i överkant. Används till foton med ljus bakgrund. OBS! Det här är en mall som enbart ska användas i undantagsfall. Använd i första hand mallarna med logotypen i nedre hörnet.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Byt bild så här: Högerklicka på bilden, välj ”Formatera bakgrund”, välj ”Bild eller struktur”, klicka på ”Bild från fil” och välj sen det foto du vill använda.</a:t>
            </a:r>
          </a:p>
        </p:txBody>
      </p:sp>
    </p:spTree>
    <p:extLst>
      <p:ext uri="{BB962C8B-B14F-4D97-AF65-F5344CB8AC3E}">
        <p14:creationId xmlns:p14="http://schemas.microsoft.com/office/powerpoint/2010/main" val="245566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/>
          <p:cNvSpPr/>
          <p:nvPr/>
        </p:nvSpPr>
        <p:spPr>
          <a:xfrm>
            <a:off x="0" y="0"/>
            <a:ext cx="9144000" cy="121920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/>
          <p:cNvSpPr/>
          <p:nvPr/>
        </p:nvSpPr>
        <p:spPr>
          <a:xfrm>
            <a:off x="0" y="114334"/>
            <a:ext cx="9144000" cy="51482"/>
          </a:xfrm>
          <a:prstGeom prst="rect">
            <a:avLst/>
          </a:prstGeom>
          <a:solidFill>
            <a:srgbClr val="2181C9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Picture 2" descr="O:\Uppdrag\FOI\FOI1602 PPT grundmall\AD\BILD\FOI_logo_vi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5885" y="271129"/>
            <a:ext cx="506667" cy="355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ktangel 18"/>
          <p:cNvSpPr/>
          <p:nvPr/>
        </p:nvSpPr>
        <p:spPr>
          <a:xfrm>
            <a:off x="9363566" y="0"/>
            <a:ext cx="2499653" cy="3791712"/>
          </a:xfrm>
          <a:prstGeom prst="rect">
            <a:avLst/>
          </a:prstGeom>
          <a:solidFill>
            <a:srgbClr val="2181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/>
          <p:cNvSpPr txBox="1"/>
          <p:nvPr/>
        </p:nvSpPr>
        <p:spPr>
          <a:xfrm>
            <a:off x="9606774" y="270177"/>
            <a:ext cx="1999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smtClean="0">
                <a:solidFill>
                  <a:schemeClr val="bg1"/>
                </a:solidFill>
              </a:rPr>
              <a:t>Helsidesfoto</a:t>
            </a:r>
            <a:r>
              <a:rPr lang="sv-SE" sz="1200" baseline="0" dirty="0" smtClean="0">
                <a:solidFill>
                  <a:schemeClr val="bg1"/>
                </a:solidFill>
              </a:rPr>
              <a:t> med vit logotyp i överkant. Används till foton med mörk bakgrund. </a:t>
            </a:r>
            <a:br>
              <a:rPr lang="sv-SE" sz="1200" baseline="0" dirty="0" smtClean="0">
                <a:solidFill>
                  <a:schemeClr val="bg1"/>
                </a:solidFill>
              </a:rPr>
            </a:br>
            <a:r>
              <a:rPr lang="sv-SE" sz="1200" baseline="0" dirty="0" smtClean="0">
                <a:solidFill>
                  <a:schemeClr val="bg1"/>
                </a:solidFill>
              </a:rPr>
              <a:t>OBS! Det här är en mall som enbart ska användas i undantagsfall. Använd i första hand mallarna med logotypen i nedre hörnet.</a:t>
            </a:r>
          </a:p>
          <a:p>
            <a:endParaRPr lang="sv-SE" sz="1200" baseline="0" dirty="0" smtClean="0">
              <a:solidFill>
                <a:schemeClr val="bg1"/>
              </a:solidFill>
            </a:endParaRPr>
          </a:p>
          <a:p>
            <a:r>
              <a:rPr lang="sv-SE" sz="1200" baseline="0" dirty="0" smtClean="0">
                <a:solidFill>
                  <a:schemeClr val="bg1"/>
                </a:solidFill>
              </a:rPr>
              <a:t>Byt bild så här: Högerklicka på bilden, välj ”Formatera bakgrund”, välj ”Bild eller struktur”, klicka på ”Bild från fil” och välj sen det foto du vill använda.</a:t>
            </a:r>
          </a:p>
        </p:txBody>
      </p:sp>
    </p:spTree>
    <p:extLst>
      <p:ext uri="{BB962C8B-B14F-4D97-AF65-F5344CB8AC3E}">
        <p14:creationId xmlns:p14="http://schemas.microsoft.com/office/powerpoint/2010/main" val="49143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com.fi/wp-content/uploads/2019/08/Guidelines-for-monitoring-continuous-noise.pdf" TargetMode="External"/><Relationship Id="rId2" Type="http://schemas.openxmlformats.org/officeDocument/2006/relationships/hyperlink" Target="https://northsearegion.eu/media/17742/jomopans_wp3-standard-data-processing_final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b="1" dirty="0" err="1" smtClean="0"/>
              <a:t>Matlab</a:t>
            </a:r>
            <a:r>
              <a:rPr lang="sv-SE" dirty="0" smtClean="0"/>
              <a:t> scripts for </a:t>
            </a:r>
            <a:r>
              <a:rPr lang="sv-SE" dirty="0" err="1" smtClean="0"/>
              <a:t>converting</a:t>
            </a:r>
            <a:r>
              <a:rPr lang="sv-SE" dirty="0" smtClean="0"/>
              <a:t> to ICES data </a:t>
            </a:r>
            <a:r>
              <a:rPr lang="sv-SE" dirty="0" smtClean="0"/>
              <a:t>format</a:t>
            </a:r>
          </a:p>
          <a:p>
            <a:r>
              <a:rPr lang="sv-SE" sz="1800" dirty="0" smtClean="0"/>
              <a:t>Emilia Lalander</a:t>
            </a:r>
          </a:p>
          <a:p>
            <a:r>
              <a:rPr lang="sv-SE" sz="1800" dirty="0" smtClean="0"/>
              <a:t>2023-10-04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950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Metadata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2"/>
            <a:ext cx="3433969" cy="3275994"/>
          </a:xfrm>
        </p:spPr>
        <p:txBody>
          <a:bodyPr/>
          <a:lstStyle/>
          <a:p>
            <a:r>
              <a:rPr lang="sv-SE" dirty="0" err="1" smtClean="0"/>
              <a:t>First</a:t>
            </a:r>
            <a:r>
              <a:rPr lang="sv-SE" dirty="0" smtClean="0"/>
              <a:t> step to </a:t>
            </a:r>
            <a:r>
              <a:rPr lang="sv-SE" dirty="0" err="1" smtClean="0"/>
              <a:t>create</a:t>
            </a:r>
            <a:r>
              <a:rPr lang="sv-SE" dirty="0" smtClean="0"/>
              <a:t> a metadata script</a:t>
            </a:r>
          </a:p>
          <a:p>
            <a:r>
              <a:rPr lang="sv-SE" dirty="0" smtClean="0"/>
              <a:t>The metadata </a:t>
            </a:r>
            <a:r>
              <a:rPr lang="sv-SE" dirty="0" err="1" smtClean="0"/>
              <a:t>will</a:t>
            </a:r>
            <a:r>
              <a:rPr lang="sv-SE" dirty="0" smtClean="0"/>
              <a:t> be </a:t>
            </a:r>
            <a:r>
              <a:rPr lang="sv-SE" dirty="0" err="1" smtClean="0"/>
              <a:t>combined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processed</a:t>
            </a:r>
            <a:r>
              <a:rPr lang="sv-SE" dirty="0" smtClean="0"/>
              <a:t> data and the ICES </a:t>
            </a:r>
            <a:r>
              <a:rPr lang="sv-SE" dirty="0" smtClean="0"/>
              <a:t>data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 smtClean="0">
                <a:solidFill>
                  <a:srgbClr val="00B050"/>
                </a:solidFill>
              </a:rPr>
              <a:t>(</a:t>
            </a:r>
            <a:r>
              <a:rPr lang="sv-SE" dirty="0" err="1" smtClean="0">
                <a:solidFill>
                  <a:srgbClr val="00B050"/>
                </a:solidFill>
              </a:rPr>
              <a:t>github</a:t>
            </a:r>
            <a:r>
              <a:rPr lang="sv-SE" dirty="0" smtClean="0">
                <a:solidFill>
                  <a:srgbClr val="00B050"/>
                </a:solidFill>
              </a:rPr>
              <a:t>: </a:t>
            </a:r>
            <a:r>
              <a:rPr lang="sv-SE" dirty="0" smtClean="0">
                <a:solidFill>
                  <a:srgbClr val="00B050"/>
                </a:solidFill>
              </a:rPr>
              <a:t>https</a:t>
            </a:r>
            <a:r>
              <a:rPr lang="sv-SE" dirty="0">
                <a:solidFill>
                  <a:srgbClr val="00B050"/>
                </a:solidFill>
              </a:rPr>
              <a:t>://</a:t>
            </a:r>
            <a:r>
              <a:rPr lang="sv-SE" dirty="0" smtClean="0">
                <a:solidFill>
                  <a:srgbClr val="00B050"/>
                </a:solidFill>
              </a:rPr>
              <a:t>github.com/ices-tools-prod/underwaternoise)</a:t>
            </a:r>
            <a:endParaRPr lang="sv-SE" dirty="0">
              <a:solidFill>
                <a:srgbClr val="00B050"/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4159526" y="282372"/>
            <a:ext cx="4572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%%  Meta data</a:t>
            </a:r>
          </a:p>
          <a:p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%Position data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time_period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'202210</a:t>
            </a:r>
            <a:r>
              <a:rPr lang="en-GB" sz="800" dirty="0" smtClean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GB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pos_settings.position_name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err="1">
                <a:solidFill>
                  <a:srgbClr val="AA04F9"/>
                </a:solidFill>
                <a:latin typeface="Courier New" panose="02070309020205020404" pitchFamily="49" charset="0"/>
              </a:rPr>
              <a:t>Norra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 </a:t>
            </a:r>
            <a:r>
              <a:rPr lang="en-GB" sz="800" dirty="0" err="1">
                <a:solidFill>
                  <a:srgbClr val="AA04F9"/>
                </a:solidFill>
                <a:latin typeface="Courier New" panose="02070309020205020404" pitchFamily="49" charset="0"/>
              </a:rPr>
              <a:t>midsjöbanken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pos_settings.position_id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'NMS0'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pos_settings.station_code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'13079'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pos_settings.tid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time_period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pos_settings.latitud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=56+04.68/60;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pos_settings.longitud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=17+21.61/60;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pos_settings.measurement_height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=4;   </a:t>
            </a:r>
            <a:r>
              <a:rPr lang="en-GB" sz="800" b="1" dirty="0">
                <a:solidFill>
                  <a:srgbClr val="028009"/>
                </a:solidFill>
                <a:latin typeface="Courier New" panose="02070309020205020404" pitchFamily="49" charset="0"/>
              </a:rPr>
              <a:t>%m ö </a:t>
            </a:r>
            <a:r>
              <a:rPr lang="en-GB" sz="800" b="1" dirty="0" err="1">
                <a:solidFill>
                  <a:srgbClr val="028009"/>
                </a:solidFill>
                <a:latin typeface="Courier New" panose="02070309020205020404" pitchFamily="49" charset="0"/>
              </a:rPr>
              <a:t>botten</a:t>
            </a:r>
            <a:endParaRPr lang="en-GB" sz="800" b="1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pos_settings.water_depth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'40 m'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800" dirty="0" smtClean="0">
                <a:solidFill>
                  <a:srgbClr val="028009"/>
                </a:solidFill>
                <a:latin typeface="Courier New" panose="02070309020205020404" pitchFamily="49" charset="0"/>
              </a:rPr>
              <a:t>%%  </a:t>
            </a:r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Meta data DSG010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instr_settings.instrument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err="1">
                <a:solidFill>
                  <a:srgbClr val="AA04F9"/>
                </a:solidFill>
                <a:latin typeface="Courier New" panose="02070309020205020404" pitchFamily="49" charset="0"/>
              </a:rPr>
              <a:t>Sylence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instr_settings.instrument_id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'Syl02'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instr_settings.dateformat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'_</a:t>
            </a:r>
            <a:r>
              <a:rPr lang="en-GB" sz="800" dirty="0" err="1" smtClean="0">
                <a:solidFill>
                  <a:srgbClr val="AA04F9"/>
                </a:solidFill>
                <a:latin typeface="Courier New" panose="02070309020205020404" pitchFamily="49" charset="0"/>
              </a:rPr>
              <a:t>yyyy</a:t>
            </a:r>
            <a:r>
              <a:rPr lang="en-GB" sz="800" dirty="0" smtClean="0">
                <a:solidFill>
                  <a:srgbClr val="AA04F9"/>
                </a:solidFill>
                <a:latin typeface="Courier New" panose="02070309020205020404" pitchFamily="49" charset="0"/>
              </a:rPr>
              <a:t>-mm-</a:t>
            </a:r>
            <a:r>
              <a:rPr lang="en-GB" sz="800" dirty="0" err="1" smtClean="0">
                <a:solidFill>
                  <a:srgbClr val="AA04F9"/>
                </a:solidFill>
                <a:latin typeface="Courier New" panose="02070309020205020404" pitchFamily="49" charset="0"/>
              </a:rPr>
              <a:t>dd_HH</a:t>
            </a:r>
            <a:r>
              <a:rPr lang="en-GB" sz="800" dirty="0" smtClean="0">
                <a:solidFill>
                  <a:srgbClr val="AA04F9"/>
                </a:solidFill>
                <a:latin typeface="Courier New" panose="02070309020205020404" pitchFamily="49" charset="0"/>
              </a:rPr>
              <a:t>-MM-SS'</a:t>
            </a:r>
            <a:r>
              <a:rPr lang="en-GB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GB" sz="800" dirty="0" smtClean="0">
                <a:solidFill>
                  <a:srgbClr val="028009"/>
                </a:solidFill>
                <a:latin typeface="Courier New" panose="02070309020205020404" pitchFamily="49" charset="0"/>
              </a:rPr>
              <a:t>%</a:t>
            </a:r>
          </a:p>
          <a:p>
            <a:r>
              <a:rPr lang="en-GB" sz="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instr_settings.manufacturer</a:t>
            </a:r>
            <a:r>
              <a:rPr lang="en-GB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 smtClean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err="1" smtClean="0">
                <a:solidFill>
                  <a:srgbClr val="AA04F9"/>
                </a:solidFill>
                <a:latin typeface="Courier New" panose="02070309020205020404" pitchFamily="49" charset="0"/>
              </a:rPr>
              <a:t>RTsys</a:t>
            </a:r>
            <a:r>
              <a:rPr lang="en-GB" sz="800" dirty="0" smtClean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instr_settings.serial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'EA-SDALP_2111001 Ver3'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instr_settings.firmware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'040.01.11'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instr_settings.channel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=1; 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instr_settings.hydrophone_manufacturer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'HTI'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instr_settings.hydrophone_type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'LN'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instr_settings.hydrophoneNr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'785154'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instr_settings.sensitivity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=-168;  </a:t>
            </a:r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%</a:t>
            </a:r>
            <a:r>
              <a:rPr lang="en-GB" sz="800" dirty="0" err="1">
                <a:solidFill>
                  <a:srgbClr val="028009"/>
                </a:solidFill>
                <a:latin typeface="Courier New" panose="02070309020205020404" pitchFamily="49" charset="0"/>
              </a:rPr>
              <a:t>Jmft</a:t>
            </a:r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 med DSG013 - 2022-09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instr_settings.gain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=0; 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instr_settings.volt_correction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=2.5;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instr_settings.setups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'Autonomous'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GB" sz="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instr_settings.decoupling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'Yes'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;  </a:t>
            </a:r>
            <a:r>
              <a:rPr lang="en-GB" sz="800" b="1" dirty="0">
                <a:solidFill>
                  <a:srgbClr val="028009"/>
                </a:solidFill>
                <a:latin typeface="Courier New" panose="02070309020205020404" pitchFamily="49" charset="0"/>
              </a:rPr>
              <a:t>%</a:t>
            </a:r>
          </a:p>
          <a:p>
            <a:r>
              <a:rPr lang="en-GB" sz="800" dirty="0">
                <a:solidFill>
                  <a:srgbClr val="028009"/>
                </a:solidFill>
                <a:latin typeface="Courier New" panose="02070309020205020404" pitchFamily="49" charset="0"/>
              </a:rPr>
              <a:t>%%%%%</a:t>
            </a:r>
          </a:p>
          <a:p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instr_settings.kalib_struct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GB" sz="800" dirty="0">
                <a:solidFill>
                  <a:srgbClr val="0E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b="1" dirty="0" err="1">
                <a:solidFill>
                  <a:srgbClr val="AA04F9"/>
                </a:solidFill>
                <a:latin typeface="Courier New" panose="02070309020205020404" pitchFamily="49" charset="0"/>
              </a:rPr>
              <a:t>calibration_procedure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'Comparison method'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800" dirty="0">
                <a:solidFill>
                  <a:srgbClr val="0E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'reference_frequencies_levels'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'1-10 kHz'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800" dirty="0">
                <a:solidFill>
                  <a:srgbClr val="0E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GB" sz="800" dirty="0" err="1">
                <a:solidFill>
                  <a:srgbClr val="AA04F9"/>
                </a:solidFill>
                <a:latin typeface="Courier New" panose="02070309020205020404" pitchFamily="49" charset="0"/>
              </a:rPr>
              <a:t>calibration_file'</a:t>
            </a:r>
            <a:r>
              <a:rPr lang="en-GB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800" dirty="0" err="1">
                <a:solidFill>
                  <a:srgbClr val="AA04F9"/>
                </a:solidFill>
                <a:latin typeface="Courier New" panose="02070309020205020404" pitchFamily="49" charset="0"/>
              </a:rPr>
              <a:t>'Single</a:t>
            </a:r>
            <a:r>
              <a:rPr lang="en-GB" sz="800" dirty="0">
                <a:solidFill>
                  <a:srgbClr val="AA04F9"/>
                </a:solidFill>
                <a:latin typeface="Courier New" panose="02070309020205020404" pitchFamily="49" charset="0"/>
              </a:rPr>
              <a:t> value'</a:t>
            </a:r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800" dirty="0">
                <a:solidFill>
                  <a:srgbClr val="0E00FF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GB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'Calibration_date'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800" b="1" dirty="0">
                <a:solidFill>
                  <a:srgbClr val="AA04F9"/>
                </a:solidFill>
                <a:latin typeface="Courier New" panose="02070309020205020404" pitchFamily="49" charset="0"/>
              </a:rPr>
              <a:t>'2022-10-03'</a:t>
            </a:r>
            <a:r>
              <a:rPr lang="en-GB" sz="8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8090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Data </a:t>
            </a:r>
            <a:r>
              <a:rPr lang="sv-SE" dirty="0" err="1" smtClean="0"/>
              <a:t>quality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2" y="1200152"/>
            <a:ext cx="4716758" cy="3275994"/>
          </a:xfrm>
        </p:spPr>
        <p:txBody>
          <a:bodyPr/>
          <a:lstStyle/>
          <a:p>
            <a:r>
              <a:rPr lang="sv-SE" dirty="0"/>
              <a:t>”Clean” the </a:t>
            </a:r>
            <a:r>
              <a:rPr lang="sv-SE" dirty="0" err="1"/>
              <a:t>dataset</a:t>
            </a:r>
            <a:r>
              <a:rPr lang="sv-SE" dirty="0"/>
              <a:t> </a:t>
            </a:r>
            <a:r>
              <a:rPr lang="sv-SE" dirty="0" err="1"/>
              <a:t>before</a:t>
            </a:r>
            <a:r>
              <a:rPr lang="sv-SE" dirty="0"/>
              <a:t> </a:t>
            </a:r>
            <a:r>
              <a:rPr lang="sv-SE" dirty="0" err="1"/>
              <a:t>processing</a:t>
            </a:r>
            <a:r>
              <a:rPr lang="sv-SE" dirty="0"/>
              <a:t> </a:t>
            </a:r>
            <a:r>
              <a:rPr lang="sv-SE" dirty="0" err="1"/>
              <a:t>begins</a:t>
            </a:r>
            <a:endParaRPr lang="en-GB" dirty="0"/>
          </a:p>
          <a:p>
            <a:r>
              <a:rPr lang="sv-SE" dirty="0" smtClean="0"/>
              <a:t>Check gaps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files</a:t>
            </a:r>
            <a:r>
              <a:rPr lang="sv-SE" dirty="0" smtClean="0"/>
              <a:t> and </a:t>
            </a:r>
            <a:r>
              <a:rPr lang="sv-SE" dirty="0" err="1" smtClean="0"/>
              <a:t>filesize</a:t>
            </a:r>
            <a:r>
              <a:rPr lang="sv-SE" dirty="0"/>
              <a:t> </a:t>
            </a:r>
            <a:r>
              <a:rPr lang="sv-SE" dirty="0" smtClean="0"/>
              <a:t>(</a:t>
            </a:r>
            <a:r>
              <a:rPr lang="sv-SE" dirty="0" err="1" smtClean="0"/>
              <a:t>originates</a:t>
            </a:r>
            <a:r>
              <a:rPr lang="sv-SE" dirty="0" smtClean="0"/>
              <a:t> from BIAS)</a:t>
            </a:r>
          </a:p>
          <a:p>
            <a:r>
              <a:rPr lang="sv-SE" dirty="0" smtClean="0"/>
              <a:t>Check </a:t>
            </a:r>
            <a:r>
              <a:rPr lang="sv-SE" dirty="0" err="1" smtClean="0"/>
              <a:t>voltage</a:t>
            </a:r>
            <a:r>
              <a:rPr lang="sv-SE" dirty="0" smtClean="0"/>
              <a:t> (</a:t>
            </a:r>
            <a:r>
              <a:rPr lang="sv-SE" dirty="0" err="1" smtClean="0"/>
              <a:t>if</a:t>
            </a:r>
            <a:r>
              <a:rPr lang="sv-SE" dirty="0" smtClean="0"/>
              <a:t> </a:t>
            </a:r>
            <a:r>
              <a:rPr lang="sv-SE" dirty="0" err="1" smtClean="0"/>
              <a:t>available</a:t>
            </a:r>
            <a:r>
              <a:rPr lang="sv-SE" dirty="0" smtClean="0"/>
              <a:t>)</a:t>
            </a:r>
          </a:p>
          <a:p>
            <a:r>
              <a:rPr lang="sv-SE" dirty="0" smtClean="0"/>
              <a:t>Check </a:t>
            </a:r>
            <a:r>
              <a:rPr lang="sv-SE" dirty="0" err="1" smtClean="0"/>
              <a:t>temperature</a:t>
            </a:r>
            <a:r>
              <a:rPr lang="sv-SE" dirty="0"/>
              <a:t> </a:t>
            </a:r>
            <a:r>
              <a:rPr lang="sv-SE" dirty="0" smtClean="0"/>
              <a:t>(</a:t>
            </a:r>
            <a:r>
              <a:rPr lang="sv-SE" dirty="0" err="1" smtClean="0"/>
              <a:t>if</a:t>
            </a:r>
            <a:r>
              <a:rPr lang="sv-SE" dirty="0" smtClean="0"/>
              <a:t> </a:t>
            </a:r>
            <a:r>
              <a:rPr lang="sv-SE" dirty="0" err="1" smtClean="0"/>
              <a:t>available</a:t>
            </a:r>
            <a:r>
              <a:rPr lang="sv-SE" dirty="0" smtClean="0"/>
              <a:t>) – </a:t>
            </a:r>
            <a:r>
              <a:rPr lang="sv-SE" dirty="0" err="1" smtClean="0"/>
              <a:t>lower</a:t>
            </a:r>
            <a:r>
              <a:rPr lang="sv-SE" dirty="0" smtClean="0"/>
              <a:t> </a:t>
            </a:r>
            <a:r>
              <a:rPr lang="sv-SE" dirty="0" err="1" smtClean="0"/>
              <a:t>temperature</a:t>
            </a:r>
            <a:r>
              <a:rPr lang="sv-SE" dirty="0" smtClean="0"/>
              <a:t> </a:t>
            </a:r>
            <a:r>
              <a:rPr lang="sv-SE" dirty="0" err="1" smtClean="0"/>
              <a:t>affects</a:t>
            </a:r>
            <a:r>
              <a:rPr lang="sv-SE" dirty="0" smtClean="0"/>
              <a:t> </a:t>
            </a:r>
            <a:r>
              <a:rPr lang="sv-SE" dirty="0" err="1" smtClean="0"/>
              <a:t>battery</a:t>
            </a:r>
            <a:r>
              <a:rPr lang="sv-SE" dirty="0" smtClean="0"/>
              <a:t> </a:t>
            </a:r>
            <a:r>
              <a:rPr lang="sv-SE" dirty="0" err="1" smtClean="0"/>
              <a:t>life</a:t>
            </a:r>
            <a:endParaRPr lang="sv-SE" dirty="0" smtClean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64" y="3397322"/>
            <a:ext cx="3875142" cy="1549561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8" y="3445592"/>
            <a:ext cx="3875142" cy="1549561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64" y="262889"/>
            <a:ext cx="3725469" cy="1489711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64" y="1706202"/>
            <a:ext cx="3793750" cy="1517015"/>
          </a:xfrm>
          <a:prstGeom prst="rect">
            <a:avLst/>
          </a:prstGeom>
        </p:spPr>
      </p:pic>
      <p:pic>
        <p:nvPicPr>
          <p:cNvPr id="17" name="Bildobjekt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64" y="1907611"/>
            <a:ext cx="3725469" cy="1489711"/>
          </a:xfrm>
          <a:prstGeom prst="rect">
            <a:avLst/>
          </a:prstGeom>
        </p:spPr>
      </p:pic>
      <p:pic>
        <p:nvPicPr>
          <p:cNvPr id="18" name="Bildobjekt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" y="1912279"/>
            <a:ext cx="3834509" cy="15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Process the data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1" y="1200151"/>
            <a:ext cx="4618891" cy="3711817"/>
          </a:xfrm>
        </p:spPr>
        <p:txBody>
          <a:bodyPr>
            <a:normAutofit/>
          </a:bodyPr>
          <a:lstStyle/>
          <a:p>
            <a:r>
              <a:rPr lang="sv-SE" dirty="0" err="1" smtClean="0"/>
              <a:t>Sensitivity</a:t>
            </a:r>
            <a:r>
              <a:rPr lang="sv-SE" dirty="0" smtClean="0"/>
              <a:t> and </a:t>
            </a:r>
            <a:r>
              <a:rPr lang="sv-SE" dirty="0" err="1" smtClean="0"/>
              <a:t>gain</a:t>
            </a:r>
            <a:r>
              <a:rPr lang="sv-SE" dirty="0" smtClean="0"/>
              <a:t>!! </a:t>
            </a:r>
            <a:r>
              <a:rPr lang="sv-SE" dirty="0" err="1" smtClean="0"/>
              <a:t>Needs</a:t>
            </a:r>
            <a:r>
              <a:rPr lang="sv-SE" dirty="0" smtClean="0"/>
              <a:t> to be </a:t>
            </a:r>
            <a:r>
              <a:rPr lang="sv-SE" dirty="0" err="1" smtClean="0"/>
              <a:t>well</a:t>
            </a:r>
            <a:r>
              <a:rPr lang="sv-SE" dirty="0" smtClean="0"/>
              <a:t> </a:t>
            </a:r>
            <a:r>
              <a:rPr lang="sv-SE" dirty="0" err="1" smtClean="0"/>
              <a:t>checked</a:t>
            </a:r>
            <a:r>
              <a:rPr lang="sv-SE" dirty="0" smtClean="0"/>
              <a:t> </a:t>
            </a:r>
            <a:r>
              <a:rPr lang="sv-SE" dirty="0" err="1" smtClean="0"/>
              <a:t>before</a:t>
            </a:r>
            <a:r>
              <a:rPr lang="sv-SE" dirty="0" smtClean="0"/>
              <a:t> </a:t>
            </a:r>
            <a:r>
              <a:rPr lang="sv-SE" dirty="0" err="1" smtClean="0"/>
              <a:t>processing</a:t>
            </a:r>
            <a:endParaRPr lang="sv-SE" dirty="0" smtClean="0"/>
          </a:p>
          <a:p>
            <a:r>
              <a:rPr lang="sv-SE" dirty="0" smtClean="0"/>
              <a:t>Check instrument </a:t>
            </a:r>
            <a:r>
              <a:rPr lang="sv-SE" dirty="0" err="1" smtClean="0"/>
              <a:t>voltage</a:t>
            </a:r>
            <a:r>
              <a:rPr lang="sv-SE" dirty="0" smtClean="0"/>
              <a:t>* </a:t>
            </a:r>
          </a:p>
          <a:p>
            <a:r>
              <a:rPr lang="sv-SE" dirty="0" smtClean="0"/>
              <a:t>Process </a:t>
            </a:r>
            <a:r>
              <a:rPr lang="sv-SE" dirty="0" err="1" smtClean="0"/>
              <a:t>each</a:t>
            </a:r>
            <a:r>
              <a:rPr lang="sv-SE" dirty="0" smtClean="0"/>
              <a:t> </a:t>
            </a:r>
            <a:r>
              <a:rPr lang="sv-SE" dirty="0" err="1" smtClean="0"/>
              <a:t>wav</a:t>
            </a:r>
            <a:r>
              <a:rPr lang="sv-SE" dirty="0" smtClean="0"/>
              <a:t> </a:t>
            </a:r>
            <a:r>
              <a:rPr lang="sv-SE" dirty="0" err="1" smtClean="0"/>
              <a:t>file</a:t>
            </a:r>
            <a:r>
              <a:rPr lang="sv-SE" dirty="0" smtClean="0"/>
              <a:t> </a:t>
            </a:r>
            <a:r>
              <a:rPr lang="sv-SE" dirty="0" err="1" smtClean="0"/>
              <a:t>according</a:t>
            </a:r>
            <a:r>
              <a:rPr lang="sv-SE" dirty="0" smtClean="0"/>
              <a:t> to </a:t>
            </a:r>
            <a:r>
              <a:rPr lang="sv-SE" dirty="0" err="1" smtClean="0"/>
              <a:t>monitoring</a:t>
            </a:r>
            <a:r>
              <a:rPr lang="sv-SE" dirty="0" smtClean="0"/>
              <a:t> manuals </a:t>
            </a:r>
          </a:p>
          <a:p>
            <a:pPr lvl="1"/>
            <a:r>
              <a:rPr lang="sv-SE" sz="1600" dirty="0" err="1" smtClean="0"/>
              <a:t>e.g</a:t>
            </a:r>
            <a:r>
              <a:rPr lang="sv-SE" sz="1600" dirty="0" smtClean="0"/>
              <a:t>. Jomopans</a:t>
            </a:r>
            <a:r>
              <a:rPr lang="sv-SE" dirty="0"/>
              <a:t>: </a:t>
            </a:r>
            <a:r>
              <a:rPr lang="sv-SE" sz="1100" dirty="0">
                <a:hlinkClick r:id="rId2"/>
              </a:rPr>
              <a:t>https://</a:t>
            </a:r>
            <a:r>
              <a:rPr lang="sv-SE" sz="1100" dirty="0" smtClean="0">
                <a:hlinkClick r:id="rId2"/>
              </a:rPr>
              <a:t>northsearegion.eu/media/17742/jomopans_wp3-standard-data-processing_final.pdf</a:t>
            </a:r>
            <a:endParaRPr lang="sv-SE" dirty="0" smtClean="0"/>
          </a:p>
          <a:p>
            <a:pPr lvl="1"/>
            <a:r>
              <a:rPr lang="sv-SE" sz="1600" dirty="0" smtClean="0"/>
              <a:t>Or </a:t>
            </a:r>
            <a:r>
              <a:rPr lang="sv-SE" sz="1600" dirty="0" err="1" smtClean="0"/>
              <a:t>Helcom</a:t>
            </a:r>
            <a:r>
              <a:rPr lang="sv-SE" sz="1600" dirty="0" smtClean="0"/>
              <a:t> (</a:t>
            </a:r>
            <a:r>
              <a:rPr lang="sv-SE" sz="1600" dirty="0" err="1" smtClean="0"/>
              <a:t>which</a:t>
            </a:r>
            <a:r>
              <a:rPr lang="sv-SE" sz="1600" dirty="0" smtClean="0"/>
              <a:t> is </a:t>
            </a:r>
            <a:r>
              <a:rPr lang="sv-SE" sz="1600" dirty="0" err="1" smtClean="0"/>
              <a:t>based</a:t>
            </a:r>
            <a:r>
              <a:rPr lang="sv-SE" sz="1600" dirty="0" smtClean="0"/>
              <a:t> on Jomopans): 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1100" dirty="0" smtClean="0">
                <a:hlinkClick r:id="rId3"/>
              </a:rPr>
              <a:t>https</a:t>
            </a:r>
            <a:r>
              <a:rPr lang="sv-SE" sz="1100" dirty="0">
                <a:hlinkClick r:id="rId3"/>
              </a:rPr>
              <a:t>://</a:t>
            </a:r>
            <a:r>
              <a:rPr lang="sv-SE" sz="1100" dirty="0" smtClean="0">
                <a:hlinkClick r:id="rId3"/>
              </a:rPr>
              <a:t>helcom.fi/wp-content/uploads/2019/08/Guidelines-for-monitoring-continuous-noise.pdf</a:t>
            </a:r>
            <a:endParaRPr lang="sv-SE" sz="1100" dirty="0" smtClean="0"/>
          </a:p>
          <a:p>
            <a:pPr marL="378000" lvl="1" indent="0">
              <a:buNone/>
            </a:pPr>
            <a:endParaRPr lang="sv-SE" dirty="0"/>
          </a:p>
          <a:p>
            <a:endParaRPr lang="sv-SE" dirty="0" smtClean="0"/>
          </a:p>
          <a:p>
            <a:endParaRPr lang="en-GB" dirty="0"/>
          </a:p>
        </p:txBody>
      </p:sp>
      <p:sp>
        <p:nvSpPr>
          <p:cNvPr id="29" name="textruta 28"/>
          <p:cNvSpPr txBox="1"/>
          <p:nvPr/>
        </p:nvSpPr>
        <p:spPr>
          <a:xfrm>
            <a:off x="5914291" y="1570856"/>
            <a:ext cx="2371635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2695C9"/>
            </a:solidFill>
          </a:ln>
        </p:spPr>
        <p:txBody>
          <a:bodyPr wrap="square" rtlCol="0">
            <a:spAutoFit/>
          </a:bodyPr>
          <a:lstStyle/>
          <a:p>
            <a:r>
              <a:rPr lang="sv-SE" sz="1200" dirty="0" smtClean="0"/>
              <a:t>*</a:t>
            </a:r>
            <a:r>
              <a:rPr lang="sv-SE" sz="1200" dirty="0" err="1" smtClean="0"/>
              <a:t>Rtsys</a:t>
            </a:r>
            <a:r>
              <a:rPr lang="sv-SE" sz="1200" dirty="0" smtClean="0"/>
              <a:t>-systems </a:t>
            </a:r>
            <a:r>
              <a:rPr lang="sv-SE" sz="1200" dirty="0" err="1"/>
              <a:t>such</a:t>
            </a:r>
            <a:r>
              <a:rPr lang="sv-SE" sz="1200" dirty="0"/>
              <a:t> as </a:t>
            </a:r>
            <a:r>
              <a:rPr lang="sv-SE" sz="1200" dirty="0" err="1"/>
              <a:t>Sylence</a:t>
            </a:r>
            <a:r>
              <a:rPr lang="sv-SE" sz="1200" dirty="0"/>
              <a:t> </a:t>
            </a:r>
            <a:r>
              <a:rPr lang="sv-SE" sz="1200" dirty="0" err="1"/>
              <a:t>uses</a:t>
            </a:r>
            <a:r>
              <a:rPr lang="sv-SE" sz="1200" dirty="0"/>
              <a:t> +- 2.5 V </a:t>
            </a:r>
            <a:r>
              <a:rPr lang="sv-SE" sz="1200" dirty="0" err="1"/>
              <a:t>which</a:t>
            </a:r>
            <a:r>
              <a:rPr lang="sv-SE" sz="1200" dirty="0"/>
              <a:t> is </a:t>
            </a:r>
            <a:r>
              <a:rPr lang="sv-SE" sz="1200" dirty="0" err="1"/>
              <a:t>normalised</a:t>
            </a:r>
            <a:r>
              <a:rPr lang="sv-SE" sz="1200" dirty="0"/>
              <a:t> to +-1 in </a:t>
            </a:r>
            <a:r>
              <a:rPr lang="sv-SE" sz="1200" dirty="0" err="1" smtClean="0"/>
              <a:t>Matlab</a:t>
            </a:r>
            <a:endParaRPr lang="sv-SE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ruta 35"/>
              <p:cNvSpPr txBox="1"/>
              <p:nvPr/>
            </p:nvSpPr>
            <p:spPr>
              <a:xfrm>
                <a:off x="5736491" y="3234556"/>
                <a:ext cx="2371635" cy="7156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sv-SE" sz="1200" dirty="0" smtClean="0"/>
                  <a:t>One-third </a:t>
                </a:r>
                <a:r>
                  <a:rPr lang="sv-SE" sz="1200" dirty="0" err="1" smtClean="0"/>
                  <a:t>octave</a:t>
                </a:r>
                <a:r>
                  <a:rPr lang="sv-SE" sz="1200" dirty="0" smtClean="0"/>
                  <a:t> (</a:t>
                </a:r>
                <a:r>
                  <a:rPr lang="sv-SE" sz="1200" dirty="0" err="1" smtClean="0"/>
                  <a:t>base</a:t>
                </a:r>
                <a:r>
                  <a:rPr lang="sv-SE" sz="1200" dirty="0" smtClean="0"/>
                  <a:t> 10) </a:t>
                </a:r>
              </a:p>
              <a:p>
                <a:r>
                  <a:rPr lang="sv-SE" sz="1200" dirty="0" smtClean="0"/>
                  <a:t>= deci-</a:t>
                </a:r>
                <a:r>
                  <a:rPr lang="sv-SE" sz="1200" dirty="0" err="1" smtClean="0"/>
                  <a:t>decade</a:t>
                </a:r>
                <a:endParaRPr lang="sv-SE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sv-SE" sz="12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r>
                        <a:rPr lang="sv-S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sv-S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000" dirty="0" smtClean="0"/>
              </a:p>
            </p:txBody>
          </p:sp>
        </mc:Choice>
        <mc:Fallback xmlns="">
          <p:sp>
            <p:nvSpPr>
              <p:cNvPr id="36" name="textruta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91" y="3234556"/>
                <a:ext cx="2371635" cy="715645"/>
              </a:xfrm>
              <a:prstGeom prst="rect">
                <a:avLst/>
              </a:prstGeom>
              <a:blipFill>
                <a:blip r:embed="rId4"/>
                <a:stretch>
                  <a:fillRect t="-840" b="-16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05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Process the data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1" y="1200151"/>
            <a:ext cx="4618891" cy="3711817"/>
          </a:xfrm>
        </p:spPr>
        <p:txBody>
          <a:bodyPr>
            <a:normAutofit/>
          </a:bodyPr>
          <a:lstStyle/>
          <a:p>
            <a:r>
              <a:rPr lang="sv-SE" dirty="0" err="1" smtClean="0"/>
              <a:t>Combine</a:t>
            </a:r>
            <a:r>
              <a:rPr lang="sv-SE" dirty="0" smtClean="0"/>
              <a:t> all </a:t>
            </a:r>
            <a:r>
              <a:rPr lang="sv-SE" dirty="0" err="1" smtClean="0"/>
              <a:t>processed</a:t>
            </a:r>
            <a:r>
              <a:rPr lang="sv-SE" dirty="0" smtClean="0"/>
              <a:t> </a:t>
            </a:r>
            <a:r>
              <a:rPr lang="sv-SE" dirty="0" err="1" smtClean="0"/>
              <a:t>files</a:t>
            </a:r>
            <a:r>
              <a:rPr lang="sv-SE" dirty="0" smtClean="0"/>
              <a:t> to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struct</a:t>
            </a:r>
            <a:r>
              <a:rPr lang="sv-SE" dirty="0" smtClean="0"/>
              <a:t> for the </a:t>
            </a:r>
            <a:r>
              <a:rPr lang="sv-SE" dirty="0" err="1" smtClean="0"/>
              <a:t>deployment</a:t>
            </a:r>
            <a:r>
              <a:rPr lang="sv-SE" dirty="0" smtClean="0"/>
              <a:t> period – </a:t>
            </a:r>
            <a:r>
              <a:rPr lang="sv-SE" b="1" dirty="0" err="1" smtClean="0">
                <a:solidFill>
                  <a:srgbClr val="00B050"/>
                </a:solidFill>
              </a:rPr>
              <a:t>add</a:t>
            </a:r>
            <a:r>
              <a:rPr lang="sv-SE" b="1" dirty="0" smtClean="0">
                <a:solidFill>
                  <a:srgbClr val="00B050"/>
                </a:solidFill>
              </a:rPr>
              <a:t> metadata</a:t>
            </a:r>
          </a:p>
          <a:p>
            <a:r>
              <a:rPr lang="sv-SE" dirty="0" err="1" smtClean="0"/>
              <a:t>Need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</a:t>
            </a:r>
          </a:p>
          <a:p>
            <a:pPr lvl="1"/>
            <a:r>
              <a:rPr lang="sv-SE" dirty="0" smtClean="0">
                <a:solidFill>
                  <a:schemeClr val="accent3">
                    <a:lumMod val="75000"/>
                  </a:schemeClr>
                </a:solidFill>
              </a:rPr>
              <a:t>version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processing</a:t>
            </a:r>
            <a:r>
              <a:rPr lang="sv-SE" dirty="0" smtClean="0"/>
              <a:t> software</a:t>
            </a:r>
          </a:p>
          <a:p>
            <a:pPr lvl="1"/>
            <a:r>
              <a:rPr lang="sv-SE" dirty="0" smtClean="0">
                <a:solidFill>
                  <a:schemeClr val="accent3">
                    <a:lumMod val="75000"/>
                  </a:schemeClr>
                </a:solidFill>
              </a:rPr>
              <a:t>UU-id </a:t>
            </a:r>
            <a:r>
              <a:rPr lang="sv-SE" dirty="0" err="1" smtClean="0">
                <a:solidFill>
                  <a:schemeClr val="accent3">
                    <a:lumMod val="75000"/>
                  </a:schemeClr>
                </a:solidFill>
              </a:rPr>
              <a:t>number</a:t>
            </a:r>
            <a:r>
              <a:rPr lang="sv-SE" b="1" dirty="0" smtClean="0"/>
              <a:t>: </a:t>
            </a:r>
            <a:r>
              <a:rPr lang="en-GB" dirty="0" smtClean="0"/>
              <a:t>=char(</a:t>
            </a:r>
            <a:r>
              <a:rPr lang="en-GB" dirty="0" err="1" smtClean="0"/>
              <a:t>java.util.UUID.randomUUID</a:t>
            </a:r>
            <a:r>
              <a:rPr lang="en-GB" dirty="0" smtClean="0"/>
              <a:t>)</a:t>
            </a:r>
            <a:endParaRPr lang="sv-SE" b="1" dirty="0" smtClean="0"/>
          </a:p>
          <a:p>
            <a:endParaRPr lang="en-GB" dirty="0"/>
          </a:p>
        </p:txBody>
      </p:sp>
      <p:cxnSp>
        <p:nvCxnSpPr>
          <p:cNvPr id="7" name="Vinklad koppling 6"/>
          <p:cNvCxnSpPr/>
          <p:nvPr/>
        </p:nvCxnSpPr>
        <p:spPr>
          <a:xfrm rot="16200000" flipH="1">
            <a:off x="4493419" y="2226473"/>
            <a:ext cx="1184035" cy="212841"/>
          </a:xfrm>
          <a:prstGeom prst="bentConnector3">
            <a:avLst>
              <a:gd name="adj1" fmla="val 100000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Vinklad koppling 11"/>
          <p:cNvCxnSpPr/>
          <p:nvPr/>
        </p:nvCxnSpPr>
        <p:spPr>
          <a:xfrm rot="16200000" flipH="1">
            <a:off x="4326366" y="2246985"/>
            <a:ext cx="1518140" cy="212846"/>
          </a:xfrm>
          <a:prstGeom prst="bentConnector3">
            <a:avLst>
              <a:gd name="adj1" fmla="val 100579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Bildobjekt 16"/>
          <p:cNvPicPr>
            <a:picLocks noChangeAspect="1"/>
          </p:cNvPicPr>
          <p:nvPr/>
        </p:nvPicPr>
        <p:blipFill rotWithShape="1">
          <a:blip r:embed="rId2"/>
          <a:srcRect l="239" r="566" b="2024"/>
          <a:stretch/>
        </p:blipFill>
        <p:spPr>
          <a:xfrm>
            <a:off x="5251450" y="633049"/>
            <a:ext cx="3783013" cy="3352800"/>
          </a:xfrm>
          <a:prstGeom prst="rect">
            <a:avLst/>
          </a:prstGeom>
        </p:spPr>
      </p:pic>
      <p:cxnSp>
        <p:nvCxnSpPr>
          <p:cNvPr id="18" name="Vinklad koppling 17"/>
          <p:cNvCxnSpPr/>
          <p:nvPr/>
        </p:nvCxnSpPr>
        <p:spPr>
          <a:xfrm rot="16200000" flipH="1">
            <a:off x="4947688" y="2065278"/>
            <a:ext cx="275495" cy="212844"/>
          </a:xfrm>
          <a:prstGeom prst="bentConnector3">
            <a:avLst>
              <a:gd name="adj1" fmla="val 96808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Vinklad koppling 13"/>
          <p:cNvCxnSpPr/>
          <p:nvPr/>
        </p:nvCxnSpPr>
        <p:spPr>
          <a:xfrm>
            <a:off x="4525108" y="3112478"/>
            <a:ext cx="666751" cy="398584"/>
          </a:xfrm>
          <a:prstGeom prst="bentConnector3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Vinklad koppling 20"/>
          <p:cNvCxnSpPr/>
          <p:nvPr/>
        </p:nvCxnSpPr>
        <p:spPr>
          <a:xfrm rot="5400000" flipH="1" flipV="1">
            <a:off x="4478339" y="2535127"/>
            <a:ext cx="1038340" cy="276335"/>
          </a:xfrm>
          <a:prstGeom prst="bentConnector3">
            <a:avLst>
              <a:gd name="adj1" fmla="val 99775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Convert</a:t>
            </a:r>
            <a:r>
              <a:rPr lang="sv-SE" dirty="0" smtClean="0"/>
              <a:t> to ICES </a:t>
            </a:r>
            <a:r>
              <a:rPr lang="sv-SE" dirty="0" err="1" smtClean="0"/>
              <a:t>struct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Check </a:t>
            </a:r>
            <a:r>
              <a:rPr lang="sv-SE" dirty="0" err="1" smtClean="0"/>
              <a:t>out</a:t>
            </a:r>
            <a:r>
              <a:rPr lang="sv-SE" dirty="0" smtClean="0"/>
              <a:t> the ICES format. READ CAREFULLY</a:t>
            </a:r>
          </a:p>
          <a:p>
            <a:endParaRPr lang="en-GB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31" y="814070"/>
            <a:ext cx="2264553" cy="3199130"/>
          </a:xfrm>
          <a:prstGeom prst="rect">
            <a:avLst/>
          </a:prstGeom>
          <a:effectLst>
            <a:outerShdw blurRad="330200" dist="2413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b="52923"/>
          <a:stretch/>
        </p:blipFill>
        <p:spPr>
          <a:xfrm>
            <a:off x="290513" y="1816100"/>
            <a:ext cx="5582882" cy="1930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5593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Use</a:t>
            </a:r>
            <a:r>
              <a:rPr lang="sv-SE" dirty="0" smtClean="0"/>
              <a:t> </a:t>
            </a:r>
            <a:r>
              <a:rPr lang="sv-SE" dirty="0" err="1" smtClean="0"/>
              <a:t>available</a:t>
            </a:r>
            <a:r>
              <a:rPr lang="sv-SE" dirty="0" smtClean="0"/>
              <a:t> scripts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1" y="1200152"/>
            <a:ext cx="7389742" cy="3275994"/>
          </a:xfrm>
        </p:spPr>
        <p:txBody>
          <a:bodyPr/>
          <a:lstStyle/>
          <a:p>
            <a:r>
              <a:rPr lang="sv-SE" dirty="0" smtClean="0"/>
              <a:t>…</a:t>
            </a:r>
            <a:r>
              <a:rPr lang="sv-SE" dirty="0" err="1" smtClean="0"/>
              <a:t>assuming</a:t>
            </a:r>
            <a:r>
              <a:rPr lang="sv-SE" dirty="0" smtClean="0"/>
              <a:t> </a:t>
            </a:r>
            <a:r>
              <a:rPr lang="sv-SE" dirty="0" smtClean="0"/>
              <a:t>the data is in the format as the </a:t>
            </a:r>
            <a:r>
              <a:rPr lang="sv-SE" dirty="0" err="1" smtClean="0"/>
              <a:t>example</a:t>
            </a:r>
            <a:r>
              <a:rPr lang="sv-SE" dirty="0"/>
              <a:t> </a:t>
            </a:r>
            <a:r>
              <a:rPr lang="sv-SE" i="1" dirty="0" smtClean="0"/>
              <a:t>”s_NMS0_Syl02_20221022_20221107_20s.mat”</a:t>
            </a:r>
          </a:p>
          <a:p>
            <a:r>
              <a:rPr lang="sv-SE" dirty="0" smtClean="0"/>
              <a:t>…and metadata is </a:t>
            </a:r>
            <a:r>
              <a:rPr lang="sv-SE" dirty="0" err="1" smtClean="0"/>
              <a:t>according</a:t>
            </a:r>
            <a:r>
              <a:rPr lang="sv-SE" dirty="0" smtClean="0"/>
              <a:t> to </a:t>
            </a:r>
            <a:r>
              <a:rPr lang="sv-SE" dirty="0" err="1" smtClean="0"/>
              <a:t>example</a:t>
            </a:r>
            <a:endParaRPr lang="sv-SE" dirty="0" smtClean="0"/>
          </a:p>
          <a:p>
            <a:r>
              <a:rPr lang="sv-SE" dirty="0" err="1" smtClean="0"/>
              <a:t>Run</a:t>
            </a:r>
            <a:r>
              <a:rPr lang="sv-SE" dirty="0" smtClean="0"/>
              <a:t> </a:t>
            </a:r>
            <a:r>
              <a:rPr lang="sv-SE" b="1" dirty="0" smtClean="0"/>
              <a:t>”main_ices_hdf5_struct.m”</a:t>
            </a:r>
          </a:p>
          <a:p>
            <a:r>
              <a:rPr lang="sv-SE" dirty="0" smtClean="0"/>
              <a:t>It </a:t>
            </a:r>
            <a:r>
              <a:rPr lang="sv-SE" dirty="0" err="1" smtClean="0"/>
              <a:t>will</a:t>
            </a:r>
            <a:r>
              <a:rPr lang="sv-SE" dirty="0" smtClean="0"/>
              <a:t> </a:t>
            </a:r>
            <a:r>
              <a:rPr lang="sv-SE" dirty="0" err="1" smtClean="0"/>
              <a:t>use</a:t>
            </a:r>
            <a:r>
              <a:rPr lang="sv-SE" dirty="0" smtClean="0"/>
              <a:t> a </a:t>
            </a:r>
            <a:r>
              <a:rPr lang="sv-SE" dirty="0" err="1" smtClean="0"/>
              <a:t>few</a:t>
            </a:r>
            <a:r>
              <a:rPr lang="sv-SE" dirty="0" smtClean="0"/>
              <a:t> </a:t>
            </a:r>
            <a:r>
              <a:rPr lang="sv-SE" dirty="0" err="1" smtClean="0"/>
              <a:t>other</a:t>
            </a:r>
            <a:r>
              <a:rPr lang="sv-SE" dirty="0" smtClean="0"/>
              <a:t> scripts </a:t>
            </a:r>
            <a:r>
              <a:rPr lang="sv-SE" dirty="0" err="1" smtClean="0"/>
              <a:t>also</a:t>
            </a:r>
            <a:r>
              <a:rPr lang="sv-SE" dirty="0"/>
              <a:t> </a:t>
            </a:r>
            <a:endParaRPr lang="sv-SE" dirty="0" smtClean="0"/>
          </a:p>
          <a:p>
            <a:pPr lvl="1"/>
            <a:r>
              <a:rPr lang="sv-SE" dirty="0" err="1" smtClean="0">
                <a:solidFill>
                  <a:srgbClr val="00B050"/>
                </a:solidFill>
              </a:rPr>
              <a:t>Run_write_to_ices</a:t>
            </a:r>
            <a:r>
              <a:rPr lang="sv-SE" dirty="0" smtClean="0"/>
              <a:t> – </a:t>
            </a:r>
            <a:r>
              <a:rPr lang="sv-SE" dirty="0" err="1" smtClean="0"/>
              <a:t>reads</a:t>
            </a:r>
            <a:r>
              <a:rPr lang="sv-SE" dirty="0" smtClean="0"/>
              <a:t> data and metadata</a:t>
            </a:r>
          </a:p>
          <a:p>
            <a:pPr lvl="1"/>
            <a:r>
              <a:rPr lang="sv-SE" dirty="0" smtClean="0">
                <a:solidFill>
                  <a:srgbClr val="00B050"/>
                </a:solidFill>
              </a:rPr>
              <a:t>Create_struct_hdf5_ices </a:t>
            </a:r>
            <a:r>
              <a:rPr lang="sv-SE" dirty="0"/>
              <a:t>– </a:t>
            </a:r>
            <a:r>
              <a:rPr lang="sv-SE" dirty="0" err="1"/>
              <a:t>use</a:t>
            </a:r>
            <a:r>
              <a:rPr lang="sv-SE" dirty="0"/>
              <a:t> data to </a:t>
            </a:r>
            <a:r>
              <a:rPr lang="sv-SE" dirty="0" err="1"/>
              <a:t>create</a:t>
            </a:r>
            <a:r>
              <a:rPr lang="sv-SE" dirty="0"/>
              <a:t> the hdf5 </a:t>
            </a:r>
            <a:r>
              <a:rPr lang="sv-SE" dirty="0" err="1"/>
              <a:t>struct</a:t>
            </a:r>
            <a:endParaRPr lang="sv-SE" dirty="0"/>
          </a:p>
          <a:p>
            <a:pPr lvl="1"/>
            <a:r>
              <a:rPr lang="sv-SE" dirty="0" smtClean="0">
                <a:solidFill>
                  <a:srgbClr val="00B050"/>
                </a:solidFill>
              </a:rPr>
              <a:t>Matlab_write_recursive_hdf5 </a:t>
            </a:r>
            <a:r>
              <a:rPr lang="sv-SE" dirty="0"/>
              <a:t>– </a:t>
            </a:r>
            <a:r>
              <a:rPr lang="sv-SE" dirty="0" err="1"/>
              <a:t>write</a:t>
            </a:r>
            <a:r>
              <a:rPr lang="sv-SE" dirty="0"/>
              <a:t> to </a:t>
            </a:r>
            <a:r>
              <a:rPr lang="sv-SE" dirty="0" smtClean="0"/>
              <a:t>hdf5</a:t>
            </a:r>
          </a:p>
          <a:p>
            <a:pPr lvl="1"/>
            <a:r>
              <a:rPr lang="sv-SE" dirty="0" err="1" smtClean="0"/>
              <a:t>Etc</a:t>
            </a:r>
            <a:r>
              <a:rPr lang="sv-SE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2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Uploading</a:t>
            </a:r>
            <a:r>
              <a:rPr lang="sv-SE" dirty="0" smtClean="0"/>
              <a:t> data to ICES </a:t>
            </a:r>
            <a:r>
              <a:rPr lang="sv-SE" dirty="0" err="1" smtClean="0"/>
              <a:t>database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200152"/>
            <a:ext cx="6762749" cy="3275994"/>
          </a:xfrm>
        </p:spPr>
        <p:txBody>
          <a:bodyPr>
            <a:normAutofit/>
          </a:bodyPr>
          <a:lstStyle/>
          <a:p>
            <a:r>
              <a:rPr lang="sv-SE" dirty="0" smtClean="0"/>
              <a:t>Change program to R (</a:t>
            </a:r>
            <a:r>
              <a:rPr lang="sv-SE" dirty="0" err="1" smtClean="0"/>
              <a:t>install</a:t>
            </a:r>
            <a:r>
              <a:rPr lang="sv-SE" dirty="0" smtClean="0"/>
              <a:t> R and </a:t>
            </a:r>
            <a:r>
              <a:rPr lang="sv-SE" dirty="0" err="1" smtClean="0"/>
              <a:t>Rstudio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r>
              <a:rPr lang="sv-SE" dirty="0" err="1" smtClean="0"/>
              <a:t>Use</a:t>
            </a:r>
            <a:r>
              <a:rPr lang="sv-SE" dirty="0" smtClean="0"/>
              <a:t> </a:t>
            </a:r>
            <a:r>
              <a:rPr lang="sv-SE" dirty="0" err="1" smtClean="0"/>
              <a:t>file</a:t>
            </a:r>
            <a:r>
              <a:rPr lang="sv-SE" dirty="0" smtClean="0"/>
              <a:t> </a:t>
            </a:r>
            <a:r>
              <a:rPr lang="sv-SE" dirty="0" err="1" smtClean="0">
                <a:solidFill>
                  <a:srgbClr val="00B050"/>
                </a:solidFill>
              </a:rPr>
              <a:t>continuousUWNoise_api_Emilia</a:t>
            </a:r>
            <a:endParaRPr lang="sv-SE" dirty="0" smtClean="0">
              <a:solidFill>
                <a:srgbClr val="00B050"/>
              </a:solidFill>
            </a:endParaRPr>
          </a:p>
          <a:p>
            <a:r>
              <a:rPr lang="sv-SE" dirty="0" smtClean="0"/>
              <a:t>It </a:t>
            </a:r>
            <a:r>
              <a:rPr lang="sv-SE" dirty="0" err="1" smtClean="0"/>
              <a:t>will</a:t>
            </a:r>
            <a:r>
              <a:rPr lang="sv-SE" dirty="0" smtClean="0"/>
              <a:t> </a:t>
            </a:r>
            <a:r>
              <a:rPr lang="sv-SE" dirty="0" err="1" smtClean="0"/>
              <a:t>use</a:t>
            </a:r>
            <a:r>
              <a:rPr lang="sv-SE" dirty="0" smtClean="0"/>
              <a:t> the </a:t>
            </a:r>
            <a:r>
              <a:rPr lang="sv-SE" dirty="0" err="1" smtClean="0"/>
              <a:t>functions</a:t>
            </a:r>
            <a:r>
              <a:rPr lang="sv-SE" dirty="0" smtClean="0"/>
              <a:t> in </a:t>
            </a:r>
            <a:r>
              <a:rPr lang="sv-SE" dirty="0" err="1" smtClean="0">
                <a:solidFill>
                  <a:srgbClr val="00B050"/>
                </a:solidFill>
              </a:rPr>
              <a:t>continuousUWNoise_api_functions</a:t>
            </a:r>
            <a:endParaRPr lang="sv-SE" dirty="0" smtClean="0">
              <a:solidFill>
                <a:srgbClr val="00B050"/>
              </a:solidFill>
            </a:endParaRPr>
          </a:p>
          <a:p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need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token and </a:t>
            </a:r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name</a:t>
            </a:r>
            <a:endParaRPr lang="sv-SE" dirty="0" smtClean="0"/>
          </a:p>
          <a:p>
            <a:r>
              <a:rPr lang="sv-SE" dirty="0" smtClean="0"/>
              <a:t>Copy </a:t>
            </a:r>
            <a:r>
              <a:rPr lang="sv-SE" dirty="0" err="1" smtClean="0"/>
              <a:t>this</a:t>
            </a:r>
            <a:r>
              <a:rPr lang="sv-SE" dirty="0" smtClean="0"/>
              <a:t> to </a:t>
            </a:r>
            <a:r>
              <a:rPr lang="sv-SE" dirty="0" err="1" smtClean="0"/>
              <a:t>Rstudio</a:t>
            </a:r>
            <a:r>
              <a:rPr lang="sv-SE" dirty="0" smtClean="0"/>
              <a:t>:</a:t>
            </a:r>
          </a:p>
          <a:p>
            <a:r>
              <a:rPr lang="sv-SE" dirty="0" err="1" smtClean="0"/>
              <a:t>Run</a:t>
            </a:r>
            <a:r>
              <a:rPr lang="sv-SE" dirty="0" smtClean="0"/>
              <a:t> </a:t>
            </a:r>
            <a:r>
              <a:rPr lang="sv-SE" dirty="0" err="1" smtClean="0"/>
              <a:t>each</a:t>
            </a:r>
            <a:r>
              <a:rPr lang="sv-SE" smtClean="0"/>
              <a:t> line by ..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5" name="Platshållare för innehåll 2"/>
          <p:cNvSpPr txBox="1">
            <a:spLocks/>
          </p:cNvSpPr>
          <p:nvPr/>
        </p:nvSpPr>
        <p:spPr>
          <a:xfrm>
            <a:off x="4489449" y="1200154"/>
            <a:ext cx="5185219" cy="327599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12000" indent="-2340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rgbClr val="2181C9"/>
                </a:solidFill>
                <a:latin typeface="+mn-lt"/>
                <a:ea typeface="+mn-ea"/>
                <a:cs typeface="+mn-cs"/>
              </a:defRPr>
            </a:lvl2pPr>
            <a:lvl3pPr marL="824400" indent="-1980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65600" indent="-1980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70800" indent="-198000" algn="l" defTabSz="457200" rtl="0" eaLnBrk="1" latinLnBrk="0" hangingPunct="1">
              <a:spcBef>
                <a:spcPct val="20000"/>
              </a:spcBef>
              <a:buFont typeface="Lucida Grande"/>
              <a:buChar char="»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7" name="Rektangel 6"/>
          <p:cNvSpPr/>
          <p:nvPr/>
        </p:nvSpPr>
        <p:spPr>
          <a:xfrm>
            <a:off x="3363535" y="2888160"/>
            <a:ext cx="5083774" cy="21236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100" dirty="0"/>
              <a:t>## </a:t>
            </a:r>
            <a:r>
              <a:rPr lang="en-GB" sz="1100" dirty="0" smtClean="0"/>
              <a:t>Change user, add you username instead of Lalander:</a:t>
            </a:r>
            <a:endParaRPr lang="en-GB" sz="1100" dirty="0"/>
          </a:p>
          <a:p>
            <a:r>
              <a:rPr lang="en-GB" sz="1100" dirty="0" smtClean="0"/>
              <a:t>user </a:t>
            </a:r>
            <a:r>
              <a:rPr lang="en-GB" sz="1100" dirty="0"/>
              <a:t>&lt;- "</a:t>
            </a:r>
            <a:r>
              <a:rPr lang="en-GB" sz="1100" dirty="0" err="1"/>
              <a:t>lalander</a:t>
            </a:r>
            <a:r>
              <a:rPr lang="en-GB" sz="1100" dirty="0"/>
              <a:t>" </a:t>
            </a:r>
            <a:endParaRPr lang="en-GB" sz="1100" dirty="0" smtClean="0"/>
          </a:p>
          <a:p>
            <a:r>
              <a:rPr lang="en-GB" sz="1100" dirty="0" smtClean="0"/>
              <a:t>## </a:t>
            </a:r>
            <a:r>
              <a:rPr lang="en-GB" sz="1100" dirty="0"/>
              <a:t>Gets </a:t>
            </a:r>
            <a:r>
              <a:rPr lang="en-GB" sz="1100" dirty="0" err="1"/>
              <a:t>javascript</a:t>
            </a:r>
            <a:r>
              <a:rPr lang="en-GB" sz="1100" dirty="0"/>
              <a:t> web token</a:t>
            </a:r>
          </a:p>
          <a:p>
            <a:r>
              <a:rPr lang="en-GB" sz="1100" dirty="0" err="1"/>
              <a:t>jwt</a:t>
            </a:r>
            <a:r>
              <a:rPr lang="en-GB" sz="1100" dirty="0"/>
              <a:t> &lt;- token(user)</a:t>
            </a:r>
          </a:p>
          <a:p>
            <a:r>
              <a:rPr lang="en-GB" sz="1100" dirty="0"/>
              <a:t>#</a:t>
            </a:r>
            <a:r>
              <a:rPr lang="en-GB" sz="1100" dirty="0" err="1"/>
              <a:t>passwd</a:t>
            </a:r>
            <a:r>
              <a:rPr lang="en-GB" sz="1100" dirty="0"/>
              <a:t>: </a:t>
            </a:r>
            <a:r>
              <a:rPr lang="en-GB" sz="1100" dirty="0" smtClean="0"/>
              <a:t>XXXXXXXXXXXXXXXXXXX</a:t>
            </a:r>
          </a:p>
          <a:p>
            <a:endParaRPr lang="en-GB" sz="1100" dirty="0" smtClean="0"/>
          </a:p>
          <a:p>
            <a:r>
              <a:rPr lang="en-GB" sz="1100" dirty="0" smtClean="0"/>
              <a:t>## Find you files in the path: </a:t>
            </a:r>
            <a:r>
              <a:rPr lang="en-GB" sz="1100" dirty="0" err="1" smtClean="0"/>
              <a:t>path_to_file</a:t>
            </a:r>
            <a:endParaRPr lang="en-GB" sz="1100" dirty="0"/>
          </a:p>
          <a:p>
            <a:r>
              <a:rPr lang="en-GB" sz="1100" dirty="0"/>
              <a:t>files &lt;- </a:t>
            </a:r>
            <a:r>
              <a:rPr lang="en-GB" sz="1100" dirty="0" err="1"/>
              <a:t>list.files</a:t>
            </a:r>
            <a:r>
              <a:rPr lang="en-GB" sz="1100" dirty="0"/>
              <a:t>(path = </a:t>
            </a:r>
            <a:r>
              <a:rPr lang="en-GB" sz="1100" dirty="0" smtClean="0"/>
              <a:t>“</a:t>
            </a:r>
            <a:r>
              <a:rPr lang="en-GB" sz="1100" dirty="0" err="1" smtClean="0"/>
              <a:t>path_to_file</a:t>
            </a:r>
            <a:r>
              <a:rPr lang="en-GB" sz="1100" dirty="0" smtClean="0"/>
              <a:t>/",</a:t>
            </a:r>
            <a:r>
              <a:rPr lang="en-GB" sz="1100" dirty="0"/>
              <a:t>pattern = "^(.*)h5$",full.names = TRUE</a:t>
            </a:r>
            <a:r>
              <a:rPr lang="en-GB" sz="1100" dirty="0" smtClean="0"/>
              <a:t>)</a:t>
            </a:r>
          </a:p>
          <a:p>
            <a:r>
              <a:rPr lang="sv-SE" sz="1100" dirty="0" smtClean="0"/>
              <a:t>## Display </a:t>
            </a:r>
            <a:r>
              <a:rPr lang="sv-SE" sz="1100" dirty="0" err="1" smtClean="0"/>
              <a:t>your</a:t>
            </a:r>
            <a:r>
              <a:rPr lang="sv-SE" sz="1100" dirty="0" smtClean="0"/>
              <a:t> </a:t>
            </a:r>
            <a:r>
              <a:rPr lang="sv-SE" sz="1100" dirty="0" err="1" smtClean="0"/>
              <a:t>files</a:t>
            </a:r>
            <a:r>
              <a:rPr lang="sv-SE" sz="1100" dirty="0" smtClean="0"/>
              <a:t>:</a:t>
            </a:r>
            <a:endParaRPr lang="en-GB" sz="1100" dirty="0"/>
          </a:p>
          <a:p>
            <a:r>
              <a:rPr lang="en-GB" sz="1100" dirty="0" smtClean="0"/>
              <a:t>files</a:t>
            </a:r>
          </a:p>
          <a:p>
            <a:r>
              <a:rPr lang="sv-SE" sz="1100" dirty="0" smtClean="0"/>
              <a:t>##</a:t>
            </a:r>
            <a:r>
              <a:rPr lang="sv-SE" sz="1100" dirty="0" err="1" smtClean="0"/>
              <a:t>Upload</a:t>
            </a:r>
            <a:r>
              <a:rPr lang="sv-SE" sz="1100" dirty="0" smtClean="0"/>
              <a:t> the </a:t>
            </a:r>
            <a:r>
              <a:rPr lang="sv-SE" sz="1100" dirty="0" err="1" smtClean="0"/>
              <a:t>files</a:t>
            </a:r>
            <a:r>
              <a:rPr lang="sv-SE" sz="1100" dirty="0" smtClean="0"/>
              <a:t> </a:t>
            </a:r>
            <a:r>
              <a:rPr lang="sv-SE" sz="1100" dirty="0" err="1" smtClean="0"/>
              <a:t>you</a:t>
            </a:r>
            <a:r>
              <a:rPr lang="sv-SE" sz="1100" dirty="0" smtClean="0"/>
              <a:t> </a:t>
            </a:r>
            <a:r>
              <a:rPr lang="sv-SE" sz="1100" dirty="0" err="1" smtClean="0"/>
              <a:t>want</a:t>
            </a:r>
            <a:r>
              <a:rPr lang="sv-SE" sz="1100" dirty="0"/>
              <a:t> </a:t>
            </a:r>
            <a:r>
              <a:rPr lang="sv-SE" sz="1100" dirty="0" smtClean="0"/>
              <a:t>(</a:t>
            </a:r>
            <a:r>
              <a:rPr lang="sv-SE" sz="1100" dirty="0" err="1" smtClean="0"/>
              <a:t>changer</a:t>
            </a:r>
            <a:r>
              <a:rPr lang="sv-SE" sz="1100" dirty="0" smtClean="0"/>
              <a:t> </a:t>
            </a:r>
            <a:r>
              <a:rPr lang="sv-SE" sz="1100" dirty="0" err="1" smtClean="0"/>
              <a:t>number</a:t>
            </a:r>
            <a:r>
              <a:rPr lang="sv-SE" sz="1100" dirty="0" smtClean="0"/>
              <a:t> in the </a:t>
            </a:r>
            <a:r>
              <a:rPr lang="sv-SE" sz="1100" dirty="0" err="1" smtClean="0"/>
              <a:t>bracket</a:t>
            </a:r>
            <a:r>
              <a:rPr lang="sv-SE" sz="1100" dirty="0" smtClean="0"/>
              <a:t>)</a:t>
            </a:r>
            <a:endParaRPr lang="en-GB" sz="1100" dirty="0"/>
          </a:p>
          <a:p>
            <a:r>
              <a:rPr lang="en-GB" sz="1100" dirty="0" err="1" smtClean="0"/>
              <a:t>lapply</a:t>
            </a:r>
            <a:r>
              <a:rPr lang="en-GB" sz="1100" dirty="0" smtClean="0"/>
              <a:t>(files[1], </a:t>
            </a:r>
            <a:r>
              <a:rPr lang="en-GB" sz="1100" dirty="0" err="1"/>
              <a:t>UploadFile</a:t>
            </a:r>
            <a:r>
              <a:rPr lang="en-GB" sz="1100" dirty="0"/>
              <a:t>, </a:t>
            </a:r>
            <a:r>
              <a:rPr lang="en-GB" sz="1100" dirty="0" err="1"/>
              <a:t>jwt</a:t>
            </a:r>
            <a:r>
              <a:rPr lang="en-GB" sz="1100" dirty="0"/>
              <a:t> = </a:t>
            </a:r>
            <a:r>
              <a:rPr lang="en-GB" sz="1100" dirty="0" err="1"/>
              <a:t>jwt</a:t>
            </a:r>
            <a:r>
              <a:rPr lang="en-GB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46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I_PPT_mall_2017 (2)">
  <a:themeElements>
    <a:clrScheme name="FOI temafärger uppdaterade">
      <a:dk1>
        <a:sysClr val="windowText" lastClr="000000"/>
      </a:dk1>
      <a:lt1>
        <a:sysClr val="window" lastClr="FFFFFF"/>
      </a:lt1>
      <a:dk2>
        <a:srgbClr val="2181C9"/>
      </a:dk2>
      <a:lt2>
        <a:srgbClr val="FFFFFF"/>
      </a:lt2>
      <a:accent1>
        <a:srgbClr val="2181C9"/>
      </a:accent1>
      <a:accent2>
        <a:srgbClr val="8FA005"/>
      </a:accent2>
      <a:accent3>
        <a:srgbClr val="642C50"/>
      </a:accent3>
      <a:accent4>
        <a:srgbClr val="950026"/>
      </a:accent4>
      <a:accent5>
        <a:srgbClr val="22274A"/>
      </a:accent5>
      <a:accent6>
        <a:srgbClr val="858484"/>
      </a:accent6>
      <a:hlink>
        <a:srgbClr val="22274A"/>
      </a:hlink>
      <a:folHlink>
        <a:srgbClr val="858484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81C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OI Helsidesbild Svart Logo">
  <a:themeElements>
    <a:clrScheme name="FOI temafärger uppdaterade">
      <a:dk1>
        <a:sysClr val="windowText" lastClr="000000"/>
      </a:dk1>
      <a:lt1>
        <a:sysClr val="window" lastClr="FFFFFF"/>
      </a:lt1>
      <a:dk2>
        <a:srgbClr val="2181C9"/>
      </a:dk2>
      <a:lt2>
        <a:srgbClr val="FFFFFF"/>
      </a:lt2>
      <a:accent1>
        <a:srgbClr val="2181C9"/>
      </a:accent1>
      <a:accent2>
        <a:srgbClr val="8FA005"/>
      </a:accent2>
      <a:accent3>
        <a:srgbClr val="642C50"/>
      </a:accent3>
      <a:accent4>
        <a:srgbClr val="950026"/>
      </a:accent4>
      <a:accent5>
        <a:srgbClr val="22274A"/>
      </a:accent5>
      <a:accent6>
        <a:srgbClr val="858484"/>
      </a:accent6>
      <a:hlink>
        <a:srgbClr val="22274A"/>
      </a:hlink>
      <a:folHlink>
        <a:srgbClr val="858484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81C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OI Helsidesbild Vit Logo">
  <a:themeElements>
    <a:clrScheme name="FOI temafärger uppdaterade">
      <a:dk1>
        <a:sysClr val="windowText" lastClr="000000"/>
      </a:dk1>
      <a:lt1>
        <a:sysClr val="window" lastClr="FFFFFF"/>
      </a:lt1>
      <a:dk2>
        <a:srgbClr val="2181C9"/>
      </a:dk2>
      <a:lt2>
        <a:srgbClr val="FFFFFF"/>
      </a:lt2>
      <a:accent1>
        <a:srgbClr val="2181C9"/>
      </a:accent1>
      <a:accent2>
        <a:srgbClr val="8FA005"/>
      </a:accent2>
      <a:accent3>
        <a:srgbClr val="642C50"/>
      </a:accent3>
      <a:accent4>
        <a:srgbClr val="950026"/>
      </a:accent4>
      <a:accent5>
        <a:srgbClr val="22274A"/>
      </a:accent5>
      <a:accent6>
        <a:srgbClr val="858484"/>
      </a:accent6>
      <a:hlink>
        <a:srgbClr val="22274A"/>
      </a:hlink>
      <a:folHlink>
        <a:srgbClr val="858484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81C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FOI helblå bakgrund">
  <a:themeElements>
    <a:clrScheme name="FOI temafärger uppdaterade">
      <a:dk1>
        <a:sysClr val="windowText" lastClr="000000"/>
      </a:dk1>
      <a:lt1>
        <a:sysClr val="window" lastClr="FFFFFF"/>
      </a:lt1>
      <a:dk2>
        <a:srgbClr val="2181C9"/>
      </a:dk2>
      <a:lt2>
        <a:srgbClr val="FFFFFF"/>
      </a:lt2>
      <a:accent1>
        <a:srgbClr val="2181C9"/>
      </a:accent1>
      <a:accent2>
        <a:srgbClr val="8FA005"/>
      </a:accent2>
      <a:accent3>
        <a:srgbClr val="642C50"/>
      </a:accent3>
      <a:accent4>
        <a:srgbClr val="950026"/>
      </a:accent4>
      <a:accent5>
        <a:srgbClr val="22274A"/>
      </a:accent5>
      <a:accent6>
        <a:srgbClr val="858484"/>
      </a:accent6>
      <a:hlink>
        <a:srgbClr val="22274A"/>
      </a:hlink>
      <a:folHlink>
        <a:srgbClr val="85848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FOI Helsidesbild Svart Logo Överka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FOI Helsidesbild Vit Logo Överka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410</TotalTime>
  <Words>527</Words>
  <Application>Microsoft Office PowerPoint</Application>
  <PresentationFormat>Bildspel på skärmen (16:9)</PresentationFormat>
  <Paragraphs>95</Paragraphs>
  <Slides>8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6</vt:i4>
      </vt:variant>
      <vt:variant>
        <vt:lpstr>Bildrubriker</vt:lpstr>
      </vt:variant>
      <vt:variant>
        <vt:i4>8</vt:i4>
      </vt:variant>
    </vt:vector>
  </HeadingPairs>
  <TitlesOfParts>
    <vt:vector size="20" baseType="lpstr">
      <vt:lpstr>Arial</vt:lpstr>
      <vt:lpstr>Arial (rubriker)</vt:lpstr>
      <vt:lpstr>Calibri</vt:lpstr>
      <vt:lpstr>Cambria Math</vt:lpstr>
      <vt:lpstr>Courier New</vt:lpstr>
      <vt:lpstr>Lucida Grande</vt:lpstr>
      <vt:lpstr>FOI_PPT_mall_2017 (2)</vt:lpstr>
      <vt:lpstr>FOI Helsidesbild Svart Logo</vt:lpstr>
      <vt:lpstr>FOI Helsidesbild Vit Logo</vt:lpstr>
      <vt:lpstr>FOI helblå bakgrund</vt:lpstr>
      <vt:lpstr>FOI Helsidesbild Svart Logo Överkant</vt:lpstr>
      <vt:lpstr>FOI Helsidesbild Vit Logo Överkant</vt:lpstr>
      <vt:lpstr>PowerPoint-presentation</vt:lpstr>
      <vt:lpstr>Metadata</vt:lpstr>
      <vt:lpstr>Data quality</vt:lpstr>
      <vt:lpstr>Process the data</vt:lpstr>
      <vt:lpstr>Process the data</vt:lpstr>
      <vt:lpstr>Convert to ICES struct</vt:lpstr>
      <vt:lpstr>Use available scripts</vt:lpstr>
      <vt:lpstr>Uploading data to ICES database</vt:lpstr>
    </vt:vector>
  </TitlesOfParts>
  <Company>FOI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FOI:s ppt-mall 16:9-format</dc:title>
  <dc:creator>Emilia Lalander</dc:creator>
  <cp:lastModifiedBy>Emilia Lalander</cp:lastModifiedBy>
  <cp:revision>29</cp:revision>
  <cp:lastPrinted>2017-03-27T13:59:59Z</cp:lastPrinted>
  <dcterms:created xsi:type="dcterms:W3CDTF">2023-09-14T07:02:32Z</dcterms:created>
  <dcterms:modified xsi:type="dcterms:W3CDTF">2023-09-15T09:17:26Z</dcterms:modified>
</cp:coreProperties>
</file>